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" autoAdjust="0"/>
    <p:restoredTop sz="96370" autoAdjust="0"/>
  </p:normalViewPr>
  <p:slideViewPr>
    <p:cSldViewPr>
      <p:cViewPr varScale="1">
        <p:scale>
          <a:sx n="107" d="100"/>
          <a:sy n="107" d="100"/>
        </p:scale>
        <p:origin x="163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6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000"/>
            <a:ext cx="10692003" cy="54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7299" y="1659642"/>
            <a:ext cx="4747895" cy="3806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5B2B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5326" y="1730672"/>
            <a:ext cx="3862070" cy="422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0618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000"/>
            <a:ext cx="10692003" cy="540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6904" y="345327"/>
            <a:ext cx="1139591" cy="27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84987" y="7208081"/>
            <a:ext cx="627380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56715" y="7200977"/>
            <a:ext cx="1943100" cy="17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entity/mental_health/evidence/atlas/executive_summary_ch.pdf?ua=1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hyperlink" Target="http://www.who.int/entity/mental_health/evidence/atlas/executive_summary_ar.pdf?ua=1" TargetMode="External"/><Relationship Id="rId12" Type="http://schemas.openxmlformats.org/officeDocument/2006/relationships/hyperlink" Target="http://www.who.int/mental_health/mindbank/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o.int/entity/mental_health/evidence/atlas/executive_summary_en.pdf?ua=1" TargetMode="External"/><Relationship Id="rId11" Type="http://schemas.openxmlformats.org/officeDocument/2006/relationships/hyperlink" Target="http://www.who.int/entity/mental_health/evidence/atlas/executive_summary_ru.pdf?ua=1" TargetMode="External"/><Relationship Id="rId5" Type="http://schemas.openxmlformats.org/officeDocument/2006/relationships/hyperlink" Target="http://www.who.int/mental_health/evidence/atlas/mental_health_atlas_2014/en/" TargetMode="External"/><Relationship Id="rId10" Type="http://schemas.openxmlformats.org/officeDocument/2006/relationships/hyperlink" Target="http://www.who.int/entity/mental_health/evidence/atlas/executive_summary_es.pdf?ua=1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who.int/entity/mental_health/evidence/atlas/executive_summary_fr.pdf?ua=1" TargetMode="External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pps.who.int/iris/bitstream/10665/89966/8/9789241506021_ita.pdf" TargetMode="External"/><Relationship Id="rId13" Type="http://schemas.openxmlformats.org/officeDocument/2006/relationships/hyperlink" Target="http://whqlibdoc.who.int/publications/2011/9789243548067_spa.pdf" TargetMode="External"/><Relationship Id="rId18" Type="http://schemas.openxmlformats.org/officeDocument/2006/relationships/hyperlink" Target="http://www.who.int/mental_health/advocacy/investment_paper_lancet_psychiatry_final.pdf?ua=1" TargetMode="External"/><Relationship Id="rId26" Type="http://schemas.openxmlformats.org/officeDocument/2006/relationships/hyperlink" Target="https://youtu.be/XiCrniLQGYc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://www.who.int/mediacentre/factsheets/fs369/ar/" TargetMode="External"/><Relationship Id="rId7" Type="http://schemas.openxmlformats.org/officeDocument/2006/relationships/hyperlink" Target="http://apps.who.int/iris/bitstream/10665/89966/5/9789241506021_jpn.pdf" TargetMode="External"/><Relationship Id="rId12" Type="http://schemas.openxmlformats.org/officeDocument/2006/relationships/hyperlink" Target="http://apps.who.int/iris/bitstream/10665/44501/1/9789242548068_fre.pdf" TargetMode="External"/><Relationship Id="rId17" Type="http://schemas.openxmlformats.org/officeDocument/2006/relationships/hyperlink" Target="http://www.who.int/mental_health/advocacy/wb_background_paper.pdf" TargetMode="External"/><Relationship Id="rId25" Type="http://schemas.openxmlformats.org/officeDocument/2006/relationships/hyperlink" Target="http://www.who.int/mediacentre/factsheets/fs369/es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iris.paho.org/xmlui/handle/123456789/18648" TargetMode="External"/><Relationship Id="rId20" Type="http://schemas.openxmlformats.org/officeDocument/2006/relationships/hyperlink" Target="http://www.who.int/mediacentre/factsheets/fs369/en/" TargetMode="External"/><Relationship Id="rId29" Type="http://schemas.openxmlformats.org/officeDocument/2006/relationships/hyperlink" Target="http://www.who.int/mental_health/advocacy/WB_event_infographics/e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o.int/iris/bitstream/10665/97488/1/9789243506029_spa.pdf?ua=1" TargetMode="External"/><Relationship Id="rId11" Type="http://schemas.openxmlformats.org/officeDocument/2006/relationships/hyperlink" Target="http://www.who.int/iris/bitstream/10665/44406/8/9789290219590_ara.pdf?ua=1" TargetMode="External"/><Relationship Id="rId24" Type="http://schemas.openxmlformats.org/officeDocument/2006/relationships/hyperlink" Target="http://www.who.int/mediacentre/factsheets/fs369/ru/" TargetMode="External"/><Relationship Id="rId5" Type="http://schemas.openxmlformats.org/officeDocument/2006/relationships/hyperlink" Target="http://apps.who.int/iris/bitstream/10665/89969/1/9789242506020_fre.pdf" TargetMode="External"/><Relationship Id="rId15" Type="http://schemas.openxmlformats.org/officeDocument/2006/relationships/hyperlink" Target="http://apps.who.int/iris/bitstream/10665/44406/14/9789241548069-per.pdf" TargetMode="External"/><Relationship Id="rId23" Type="http://schemas.openxmlformats.org/officeDocument/2006/relationships/hyperlink" Target="http://www.who.int/mediacentre/factsheets/fs369/fr/" TargetMode="External"/><Relationship Id="rId28" Type="http://schemas.openxmlformats.org/officeDocument/2006/relationships/hyperlink" Target="https://youtu.be/THT43iz9E8Y" TargetMode="External"/><Relationship Id="rId10" Type="http://schemas.openxmlformats.org/officeDocument/2006/relationships/hyperlink" Target="http://apps.who.int/iris/bitstream/10665/44406/1/9789241548069_eng.pdf" TargetMode="External"/><Relationship Id="rId19" Type="http://schemas.openxmlformats.org/officeDocument/2006/relationships/hyperlink" Target="http://www.who.int/mental_health/advocacy/investment_paper_lancet_psychiatry_final.pdf" TargetMode="External"/><Relationship Id="rId4" Type="http://schemas.openxmlformats.org/officeDocument/2006/relationships/hyperlink" Target="http://www.who.int/iris/bitstream/10665/89966/1/9789241506021_eng.pdf?ua=1" TargetMode="External"/><Relationship Id="rId9" Type="http://schemas.openxmlformats.org/officeDocument/2006/relationships/hyperlink" Target="http://www.who.int/mental_health/mhgap/mhGAP_intervention_guide_02/en/" TargetMode="External"/><Relationship Id="rId14" Type="http://schemas.openxmlformats.org/officeDocument/2006/relationships/hyperlink" Target="http://apps.who.int/iris/bitstream/10665/44406/11/9784904561898_jpn.pdf" TargetMode="External"/><Relationship Id="rId22" Type="http://schemas.openxmlformats.org/officeDocument/2006/relationships/hyperlink" Target="http://www.who.int/mediacentre/factsheets/fs369/zh/" TargetMode="External"/><Relationship Id="rId27" Type="http://schemas.openxmlformats.org/officeDocument/2006/relationships/hyperlink" Target="https://youtu.be/2VRRx7Mtep8" TargetMode="External"/><Relationship Id="rId30" Type="http://schemas.openxmlformats.org/officeDocument/2006/relationships/hyperlink" Target="http://www.who.int/mental_health/advocacy/WB_event_infographics/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hyperlink" Target="http://www.who.int/campaigns/world-health-day/2017/posters-depression/en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18" Type="http://schemas.openxmlformats.org/officeDocument/2006/relationships/hyperlink" Target="http://www.who.int/campaigns/world-health-day/2017/handouts-depression/f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hyperlink" Target="http://www.who.int/campaigns/world-health-day/2017/handouts-depression/zh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who.int/campaigns/world-health-day/2017/handouts-depression/ar/" TargetMode="External"/><Relationship Id="rId20" Type="http://schemas.openxmlformats.org/officeDocument/2006/relationships/hyperlink" Target="http://www.who.int/campaigns/world-health-day/2017/handouts-depression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urowhopol@who.int" TargetMode="External"/><Relationship Id="rId11" Type="http://schemas.openxmlformats.org/officeDocument/2006/relationships/image" Target="../media/image23.jpg"/><Relationship Id="rId5" Type="http://schemas.openxmlformats.org/officeDocument/2006/relationships/hyperlink" Target="mailto:whd17@who.int" TargetMode="External"/><Relationship Id="rId15" Type="http://schemas.openxmlformats.org/officeDocument/2006/relationships/hyperlink" Target="http://www.who.int/campaigns/world-health-day/2017/handouts-depression/en/" TargetMode="External"/><Relationship Id="rId10" Type="http://schemas.openxmlformats.org/officeDocument/2006/relationships/image" Target="../media/image22.jpg"/><Relationship Id="rId19" Type="http://schemas.openxmlformats.org/officeDocument/2006/relationships/hyperlink" Target="toolkit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10691999" cy="651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692003" cy="540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1311" y="173921"/>
            <a:ext cx="31503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400" b="1" spc="-10" dirty="0">
                <a:solidFill>
                  <a:srgbClr val="FFFFFF"/>
                </a:solidFill>
                <a:latin typeface="Tahoma"/>
                <a:cs typeface="Tahoma"/>
              </a:rPr>
              <a:t>ŚWIATOWY DZIEŃ ZDROWIA 2017</a:t>
            </a:r>
            <a:endParaRPr lang="pl-PL" sz="1400" spc="-1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79700" y="3043996"/>
            <a:ext cx="541019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1600" b="1" spc="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  <a:endParaRPr lang="pl-P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1330953"/>
            <a:ext cx="1069340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5"/>
              </a:lnSpc>
            </a:pPr>
            <a:r>
              <a:rPr lang="pl-PL" sz="4300" spc="-135" dirty="0">
                <a:solidFill>
                  <a:srgbClr val="106186"/>
                </a:solidFill>
                <a:latin typeface="Tw Cen MT Condensed Extra Bold" panose="020B0803020202020204" pitchFamily="34" charset="-18"/>
                <a:cs typeface="Microsoft Sans Serif" panose="020B0604020202020204" pitchFamily="34" charset="0"/>
              </a:rPr>
              <a:t>Depresja</a:t>
            </a:r>
            <a:endParaRPr sz="4300" dirty="0">
              <a:latin typeface="Tw Cen MT Condensed Extra Bold" panose="020B0803020202020204" pitchFamily="34" charset="-18"/>
              <a:cs typeface="Microsoft Sans Serif" panose="020B0604020202020204" pitchFamily="34" charset="0"/>
            </a:endParaRPr>
          </a:p>
          <a:p>
            <a:pPr algn="ctr">
              <a:lnSpc>
                <a:spcPts val="8490"/>
              </a:lnSpc>
            </a:pPr>
            <a:r>
              <a:rPr lang="pl-PL" sz="7800" b="1" spc="-29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Porozmawiajmy o niej</a:t>
            </a:r>
            <a:endParaRPr sz="7800" b="1" dirty="0">
              <a:latin typeface="Tw Cen MT Condensed Extra Bold" panose="020B0803020202020204" pitchFamily="34" charset="-18"/>
              <a:cs typeface="Microsoft Sans Serif"/>
            </a:endParaRP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6"/>
          </p:nvPr>
        </p:nvSpPr>
        <p:spPr>
          <a:xfrm>
            <a:off x="4203701" y="7204363"/>
            <a:ext cx="2095500" cy="17262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  <a:cs typeface="Microsoft Sans Serif" panose="020B0604020202020204" pitchFamily="34" charset="0"/>
              </a:rPr>
              <a:t>www.who.int/depression/en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299" y="2198548"/>
            <a:ext cx="343852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6000"/>
              </a:lnSpc>
            </a:pPr>
            <a:r>
              <a:rPr lang="pl-PL" altLang="pl-PL" sz="1100" dirty="0">
                <a:latin typeface="Open Sans" pitchFamily="34" charset="0"/>
                <a:cs typeface="Open Sans" pitchFamily="34" charset="0"/>
              </a:rPr>
              <a:t>Przez cały okres kampanii będziemy prowadzić komunikację w mediach społecznościowych: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47306" y="2734158"/>
            <a:ext cx="22256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latin typeface="Arial"/>
                <a:cs typeface="Arial"/>
              </a:rPr>
              <a:t>https://www.facebook.com/WHO/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306" y="3056026"/>
            <a:ext cx="208089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latin typeface="Arial"/>
                <a:cs typeface="Arial"/>
              </a:rPr>
              <a:t>https://twitter.com/who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@WHO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7306" y="3377895"/>
            <a:ext cx="2171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latin typeface="Arial"/>
                <a:cs typeface="Arial"/>
              </a:rPr>
              <a:t>https://www.youtube.com/c/who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299" y="3699764"/>
            <a:ext cx="4307205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9410"/>
            <a:r>
              <a:rPr sz="1100" spc="40" dirty="0">
                <a:latin typeface="Arial"/>
                <a:cs typeface="Arial"/>
              </a:rPr>
              <a:t>https://www.instagram.com/who/@worldhealthorganization</a:t>
            </a:r>
            <a:r>
              <a:rPr sz="1100" spc="20" dirty="0">
                <a:latin typeface="Arial"/>
                <a:cs typeface="Arial"/>
              </a:rPr>
              <a:t> </a:t>
            </a:r>
            <a:endParaRPr lang="pl-PL" sz="1100" spc="20" dirty="0">
              <a:latin typeface="Arial"/>
              <a:cs typeface="Arial"/>
            </a:endParaRPr>
          </a:p>
          <a:p>
            <a:pPr marL="12700" marR="5080" indent="-12700"/>
            <a:endParaRPr lang="pl-PL" sz="1100" spc="20" dirty="0">
              <a:latin typeface="Arial"/>
              <a:cs typeface="Arial"/>
            </a:endParaRPr>
          </a:p>
          <a:p>
            <a:pPr marL="12700" marR="5080" indent="-12700"/>
            <a:r>
              <a:rPr lang="pl-PL" sz="1100" spc="-5" dirty="0">
                <a:latin typeface="Arial"/>
                <a:cs typeface="Arial"/>
              </a:rPr>
              <a:t>Główny hasztag wykorzystywany w kampanii to #</a:t>
            </a:r>
            <a:r>
              <a:rPr lang="pl-PL" sz="1100" spc="-5" dirty="0" err="1">
                <a:latin typeface="Arial"/>
                <a:cs typeface="Arial"/>
              </a:rPr>
              <a:t>LetsTalk</a:t>
            </a:r>
            <a:r>
              <a:rPr lang="pl-PL" sz="1100" spc="-5" dirty="0">
                <a:latin typeface="Arial"/>
                <a:cs typeface="Arial"/>
              </a:rPr>
              <a:t>, ale będą także pojawiały się wpisy z hasztagiem #</a:t>
            </a:r>
            <a:r>
              <a:rPr lang="pl-PL" sz="1100" spc="-5" dirty="0" err="1">
                <a:latin typeface="Arial"/>
                <a:cs typeface="Arial"/>
              </a:rPr>
              <a:t>depression</a:t>
            </a:r>
            <a:r>
              <a:rPr lang="pl-PL" sz="1100" spc="-5" dirty="0">
                <a:latin typeface="Arial"/>
                <a:cs typeface="Arial"/>
              </a:rPr>
              <a:t> oraz #</a:t>
            </a:r>
            <a:r>
              <a:rPr lang="pl-PL" sz="1100" spc="-5" dirty="0" err="1">
                <a:latin typeface="Arial"/>
                <a:cs typeface="Arial"/>
              </a:rPr>
              <a:t>mentalhealth</a:t>
            </a:r>
            <a:r>
              <a:rPr lang="pl-PL" sz="1100" spc="-5" dirty="0">
                <a:latin typeface="Arial"/>
                <a:cs typeface="Arial"/>
              </a:rPr>
              <a:t>.</a:t>
            </a:r>
          </a:p>
          <a:p>
            <a:pPr marL="12700" marR="5080" indent="-12700"/>
            <a:endParaRPr lang="pl-PL" sz="1100" spc="-5" dirty="0">
              <a:latin typeface="Arial"/>
              <a:cs typeface="Arial"/>
            </a:endParaRPr>
          </a:p>
          <a:p>
            <a:pPr marL="12700" marR="5080" indent="-12700"/>
            <a:r>
              <a:rPr lang="pl-PL" sz="1100" spc="-5" dirty="0">
                <a:latin typeface="Arial"/>
                <a:cs typeface="Arial"/>
              </a:rPr>
              <a:t>Zachęcamy do udostępniania naszych postów w Waszych sieciach, udostępniania Waszych własnych materiałów i włączania się do dyskusji na tematy związane z kampanią.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04186" y="2270103"/>
            <a:ext cx="140471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LetsTalk</a:t>
            </a:r>
          </a:p>
          <a:p>
            <a:pPr marL="12700">
              <a:lnSpc>
                <a:spcPct val="100000"/>
              </a:lnSpc>
            </a:pPr>
            <a:r>
              <a:rPr lang="pl-PL" sz="1200" b="1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(Porozmawiajmy)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9206" y="2217000"/>
            <a:ext cx="256832" cy="295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04186" y="2804103"/>
            <a:ext cx="102371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Depression</a:t>
            </a:r>
          </a:p>
          <a:p>
            <a:pPr marL="12700">
              <a:lnSpc>
                <a:spcPct val="100000"/>
              </a:lnSpc>
            </a:pPr>
            <a:r>
              <a:rPr lang="pl-PL" sz="1200" b="1" spc="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(depresja)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9206" y="2751010"/>
            <a:ext cx="256832" cy="29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04186" y="3338103"/>
            <a:ext cx="196647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7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Mentalhealth</a:t>
            </a:r>
          </a:p>
          <a:p>
            <a:pPr marL="12700">
              <a:lnSpc>
                <a:spcPct val="100000"/>
              </a:lnSpc>
            </a:pPr>
            <a:r>
              <a:rPr lang="pl-PL" sz="1200" b="1" spc="7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(Zdrowie psychiczne)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19206" y="3285007"/>
            <a:ext cx="256832" cy="29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7045" y="2667015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2A4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6975" y="2711631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51498" y="88252"/>
                </a:moveTo>
                <a:lnTo>
                  <a:pt x="29387" y="88252"/>
                </a:lnTo>
                <a:lnTo>
                  <a:pt x="29400" y="180301"/>
                </a:lnTo>
                <a:lnTo>
                  <a:pt x="51498" y="180301"/>
                </a:lnTo>
                <a:lnTo>
                  <a:pt x="51498" y="88252"/>
                </a:lnTo>
                <a:close/>
              </a:path>
              <a:path w="88900" h="180339">
                <a:moveTo>
                  <a:pt x="88836" y="66167"/>
                </a:moveTo>
                <a:lnTo>
                  <a:pt x="0" y="66167"/>
                </a:lnTo>
                <a:lnTo>
                  <a:pt x="50" y="88252"/>
                </a:lnTo>
                <a:lnTo>
                  <a:pt x="83642" y="88252"/>
                </a:lnTo>
                <a:lnTo>
                  <a:pt x="88836" y="66167"/>
                </a:lnTo>
                <a:close/>
              </a:path>
              <a:path w="88900" h="180339">
                <a:moveTo>
                  <a:pt x="60477" y="0"/>
                </a:moveTo>
                <a:lnTo>
                  <a:pt x="56794" y="192"/>
                </a:lnTo>
                <a:lnTo>
                  <a:pt x="45636" y="3097"/>
                </a:lnTo>
                <a:lnTo>
                  <a:pt x="34474" y="12417"/>
                </a:lnTo>
                <a:lnTo>
                  <a:pt x="29400" y="31813"/>
                </a:lnTo>
                <a:lnTo>
                  <a:pt x="29400" y="66167"/>
                </a:lnTo>
                <a:lnTo>
                  <a:pt x="51612" y="66167"/>
                </a:lnTo>
                <a:lnTo>
                  <a:pt x="51612" y="31127"/>
                </a:lnTo>
                <a:lnTo>
                  <a:pt x="51371" y="22148"/>
                </a:lnTo>
                <a:lnTo>
                  <a:pt x="81000" y="22148"/>
                </a:lnTo>
                <a:lnTo>
                  <a:pt x="81102" y="38"/>
                </a:lnTo>
                <a:lnTo>
                  <a:pt x="60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975" y="2711631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60477" y="0"/>
                </a:moveTo>
                <a:lnTo>
                  <a:pt x="61353" y="0"/>
                </a:lnTo>
                <a:lnTo>
                  <a:pt x="61861" y="38"/>
                </a:lnTo>
                <a:lnTo>
                  <a:pt x="81102" y="38"/>
                </a:lnTo>
                <a:lnTo>
                  <a:pt x="81000" y="22148"/>
                </a:lnTo>
                <a:lnTo>
                  <a:pt x="61887" y="22148"/>
                </a:lnTo>
                <a:lnTo>
                  <a:pt x="51371" y="22148"/>
                </a:lnTo>
                <a:lnTo>
                  <a:pt x="51612" y="31127"/>
                </a:lnTo>
                <a:lnTo>
                  <a:pt x="51612" y="66167"/>
                </a:lnTo>
                <a:lnTo>
                  <a:pt x="88836" y="66167"/>
                </a:lnTo>
                <a:lnTo>
                  <a:pt x="83642" y="88252"/>
                </a:lnTo>
                <a:lnTo>
                  <a:pt x="51498" y="88252"/>
                </a:lnTo>
                <a:lnTo>
                  <a:pt x="51498" y="180301"/>
                </a:lnTo>
                <a:lnTo>
                  <a:pt x="29400" y="180301"/>
                </a:lnTo>
                <a:lnTo>
                  <a:pt x="29387" y="88252"/>
                </a:lnTo>
                <a:lnTo>
                  <a:pt x="50" y="88252"/>
                </a:lnTo>
                <a:lnTo>
                  <a:pt x="0" y="66167"/>
                </a:lnTo>
                <a:lnTo>
                  <a:pt x="29400" y="66167"/>
                </a:lnTo>
                <a:lnTo>
                  <a:pt x="29400" y="31813"/>
                </a:lnTo>
                <a:lnTo>
                  <a:pt x="34474" y="12417"/>
                </a:lnTo>
                <a:lnTo>
                  <a:pt x="45636" y="3097"/>
                </a:lnTo>
                <a:lnTo>
                  <a:pt x="56794" y="192"/>
                </a:lnTo>
              </a:path>
            </a:pathLst>
          </a:custGeom>
          <a:ln w="6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8096" y="270821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87298" y="1602544"/>
            <a:ext cx="926000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Udostępnianie informacji i materiałów w mediach społecznościowych</a:t>
            </a:r>
          </a:p>
        </p:txBody>
      </p:sp>
      <p:sp>
        <p:nvSpPr>
          <p:cNvPr id="25" name="object 25"/>
          <p:cNvSpPr/>
          <p:nvPr/>
        </p:nvSpPr>
        <p:spPr>
          <a:xfrm>
            <a:off x="897045" y="2989507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0697" y="3061521"/>
            <a:ext cx="163195" cy="141605"/>
          </a:xfrm>
          <a:custGeom>
            <a:avLst/>
            <a:gdLst/>
            <a:ahLst/>
            <a:cxnLst/>
            <a:rect l="l" t="t" r="r" b="b"/>
            <a:pathLst>
              <a:path w="163194" h="141605">
                <a:moveTo>
                  <a:pt x="11596" y="12026"/>
                </a:moveTo>
                <a:lnTo>
                  <a:pt x="4204" y="22104"/>
                </a:lnTo>
                <a:lnTo>
                  <a:pt x="3696" y="33384"/>
                </a:lnTo>
                <a:lnTo>
                  <a:pt x="10968" y="47021"/>
                </a:lnTo>
                <a:lnTo>
                  <a:pt x="8835" y="51733"/>
                </a:lnTo>
                <a:lnTo>
                  <a:pt x="0" y="52599"/>
                </a:lnTo>
                <a:lnTo>
                  <a:pt x="2794" y="56829"/>
                </a:lnTo>
                <a:lnTo>
                  <a:pt x="5105" y="69440"/>
                </a:lnTo>
                <a:lnTo>
                  <a:pt x="11188" y="74278"/>
                </a:lnTo>
                <a:lnTo>
                  <a:pt x="19342" y="80882"/>
                </a:lnTo>
                <a:lnTo>
                  <a:pt x="25044" y="82940"/>
                </a:lnTo>
                <a:lnTo>
                  <a:pt x="12547" y="91296"/>
                </a:lnTo>
                <a:lnTo>
                  <a:pt x="19672" y="94421"/>
                </a:lnTo>
                <a:lnTo>
                  <a:pt x="21818" y="97596"/>
                </a:lnTo>
                <a:lnTo>
                  <a:pt x="31170" y="105710"/>
                </a:lnTo>
                <a:lnTo>
                  <a:pt x="42957" y="111396"/>
                </a:lnTo>
                <a:lnTo>
                  <a:pt x="32981" y="119978"/>
                </a:lnTo>
                <a:lnTo>
                  <a:pt x="21302" y="124680"/>
                </a:lnTo>
                <a:lnTo>
                  <a:pt x="8336" y="126761"/>
                </a:lnTo>
                <a:lnTo>
                  <a:pt x="16172" y="132295"/>
                </a:lnTo>
                <a:lnTo>
                  <a:pt x="25135" y="136568"/>
                </a:lnTo>
                <a:lnTo>
                  <a:pt x="35018" y="139544"/>
                </a:lnTo>
                <a:lnTo>
                  <a:pt x="45613" y="141190"/>
                </a:lnTo>
                <a:lnTo>
                  <a:pt x="56712" y="141470"/>
                </a:lnTo>
                <a:lnTo>
                  <a:pt x="68106" y="140351"/>
                </a:lnTo>
                <a:lnTo>
                  <a:pt x="112480" y="121187"/>
                </a:lnTo>
                <a:lnTo>
                  <a:pt x="138676" y="90428"/>
                </a:lnTo>
                <a:lnTo>
                  <a:pt x="151953" y="48502"/>
                </a:lnTo>
                <a:lnTo>
                  <a:pt x="152811" y="44789"/>
                </a:lnTo>
                <a:lnTo>
                  <a:pt x="69697" y="44789"/>
                </a:lnTo>
                <a:lnTo>
                  <a:pt x="62953" y="41068"/>
                </a:lnTo>
                <a:lnTo>
                  <a:pt x="56388" y="39226"/>
                </a:lnTo>
                <a:lnTo>
                  <a:pt x="44365" y="34894"/>
                </a:lnTo>
                <a:lnTo>
                  <a:pt x="33118" y="28937"/>
                </a:lnTo>
                <a:lnTo>
                  <a:pt x="20499" y="19395"/>
                </a:lnTo>
                <a:lnTo>
                  <a:pt x="11596" y="12026"/>
                </a:lnTo>
                <a:close/>
              </a:path>
              <a:path w="163194" h="141605">
                <a:moveTo>
                  <a:pt x="115159" y="0"/>
                </a:moveTo>
                <a:lnTo>
                  <a:pt x="82318" y="24488"/>
                </a:lnTo>
                <a:lnTo>
                  <a:pt x="80175" y="31111"/>
                </a:lnTo>
                <a:lnTo>
                  <a:pt x="85686" y="40153"/>
                </a:lnTo>
                <a:lnTo>
                  <a:pt x="69697" y="44789"/>
                </a:lnTo>
                <a:lnTo>
                  <a:pt x="152811" y="44789"/>
                </a:lnTo>
                <a:lnTo>
                  <a:pt x="154725" y="36506"/>
                </a:lnTo>
                <a:lnTo>
                  <a:pt x="160465" y="25878"/>
                </a:lnTo>
                <a:lnTo>
                  <a:pt x="162595" y="19402"/>
                </a:lnTo>
                <a:lnTo>
                  <a:pt x="158223" y="19395"/>
                </a:lnTo>
                <a:lnTo>
                  <a:pt x="155968" y="16862"/>
                </a:lnTo>
                <a:lnTo>
                  <a:pt x="157607" y="12340"/>
                </a:lnTo>
                <a:lnTo>
                  <a:pt x="163156" y="9673"/>
                </a:lnTo>
                <a:lnTo>
                  <a:pt x="162836" y="7802"/>
                </a:lnTo>
                <a:lnTo>
                  <a:pt x="151443" y="7802"/>
                </a:lnTo>
                <a:lnTo>
                  <a:pt x="140364" y="7552"/>
                </a:lnTo>
                <a:lnTo>
                  <a:pt x="127366" y="1702"/>
                </a:lnTo>
                <a:lnTo>
                  <a:pt x="115159" y="0"/>
                </a:lnTo>
                <a:close/>
              </a:path>
              <a:path w="163194" h="141605">
                <a:moveTo>
                  <a:pt x="162737" y="18970"/>
                </a:moveTo>
                <a:lnTo>
                  <a:pt x="158229" y="19402"/>
                </a:lnTo>
                <a:lnTo>
                  <a:pt x="162598" y="19395"/>
                </a:lnTo>
                <a:lnTo>
                  <a:pt x="162737" y="18970"/>
                </a:lnTo>
                <a:close/>
              </a:path>
              <a:path w="163194" h="141605">
                <a:moveTo>
                  <a:pt x="162712" y="3603"/>
                </a:moveTo>
                <a:lnTo>
                  <a:pt x="162344" y="3781"/>
                </a:lnTo>
                <a:lnTo>
                  <a:pt x="151443" y="7802"/>
                </a:lnTo>
                <a:lnTo>
                  <a:pt x="162836" y="7802"/>
                </a:lnTo>
                <a:lnTo>
                  <a:pt x="162166" y="3895"/>
                </a:lnTo>
                <a:lnTo>
                  <a:pt x="162712" y="3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0695" y="3060205"/>
            <a:ext cx="169545" cy="142875"/>
          </a:xfrm>
          <a:custGeom>
            <a:avLst/>
            <a:gdLst/>
            <a:ahLst/>
            <a:cxnLst/>
            <a:rect l="l" t="t" r="r" b="b"/>
            <a:pathLst>
              <a:path w="169544" h="142875">
                <a:moveTo>
                  <a:pt x="5514" y="9471"/>
                </a:moveTo>
                <a:lnTo>
                  <a:pt x="2565" y="22315"/>
                </a:lnTo>
                <a:lnTo>
                  <a:pt x="3412" y="34132"/>
                </a:lnTo>
                <a:lnTo>
                  <a:pt x="8610" y="45353"/>
                </a:lnTo>
                <a:lnTo>
                  <a:pt x="10248" y="47741"/>
                </a:lnTo>
                <a:lnTo>
                  <a:pt x="15227" y="52440"/>
                </a:lnTo>
                <a:lnTo>
                  <a:pt x="0" y="53913"/>
                </a:lnTo>
                <a:lnTo>
                  <a:pt x="2793" y="58142"/>
                </a:lnTo>
                <a:lnTo>
                  <a:pt x="5105" y="70753"/>
                </a:lnTo>
                <a:lnTo>
                  <a:pt x="11188" y="75592"/>
                </a:lnTo>
                <a:lnTo>
                  <a:pt x="19342" y="82196"/>
                </a:lnTo>
                <a:lnTo>
                  <a:pt x="25044" y="84253"/>
                </a:lnTo>
                <a:lnTo>
                  <a:pt x="12547" y="92610"/>
                </a:lnTo>
                <a:lnTo>
                  <a:pt x="19672" y="95734"/>
                </a:lnTo>
                <a:lnTo>
                  <a:pt x="22256" y="99533"/>
                </a:lnTo>
                <a:lnTo>
                  <a:pt x="31520" y="108622"/>
                </a:lnTo>
                <a:lnTo>
                  <a:pt x="37246" y="119963"/>
                </a:lnTo>
                <a:lnTo>
                  <a:pt x="25511" y="125141"/>
                </a:lnTo>
                <a:lnTo>
                  <a:pt x="13178" y="127871"/>
                </a:lnTo>
                <a:lnTo>
                  <a:pt x="464" y="129252"/>
                </a:lnTo>
                <a:lnTo>
                  <a:pt x="9465" y="134283"/>
                </a:lnTo>
                <a:lnTo>
                  <a:pt x="19270" y="138191"/>
                </a:lnTo>
                <a:lnTo>
                  <a:pt x="29720" y="140938"/>
                </a:lnTo>
                <a:lnTo>
                  <a:pt x="40656" y="142483"/>
                </a:lnTo>
                <a:lnTo>
                  <a:pt x="51917" y="142787"/>
                </a:lnTo>
                <a:lnTo>
                  <a:pt x="63344" y="141810"/>
                </a:lnTo>
                <a:lnTo>
                  <a:pt x="107511" y="124306"/>
                </a:lnTo>
                <a:lnTo>
                  <a:pt x="134577" y="95734"/>
                </a:lnTo>
                <a:lnTo>
                  <a:pt x="151561" y="52906"/>
                </a:lnTo>
                <a:lnTo>
                  <a:pt x="153082" y="44678"/>
                </a:lnTo>
                <a:lnTo>
                  <a:pt x="73009" y="44678"/>
                </a:lnTo>
                <a:lnTo>
                  <a:pt x="62941" y="42693"/>
                </a:lnTo>
                <a:lnTo>
                  <a:pt x="47768" y="37633"/>
                </a:lnTo>
                <a:lnTo>
                  <a:pt x="36320" y="32149"/>
                </a:lnTo>
                <a:lnTo>
                  <a:pt x="25585" y="25046"/>
                </a:lnTo>
                <a:lnTo>
                  <a:pt x="15820" y="17199"/>
                </a:lnTo>
                <a:lnTo>
                  <a:pt x="5514" y="9471"/>
                </a:lnTo>
                <a:close/>
              </a:path>
              <a:path w="169544" h="142875">
                <a:moveTo>
                  <a:pt x="116435" y="0"/>
                </a:moveTo>
                <a:lnTo>
                  <a:pt x="81804" y="27655"/>
                </a:lnTo>
                <a:lnTo>
                  <a:pt x="81485" y="37239"/>
                </a:lnTo>
                <a:lnTo>
                  <a:pt x="73009" y="44678"/>
                </a:lnTo>
                <a:lnTo>
                  <a:pt x="153082" y="44678"/>
                </a:lnTo>
                <a:lnTo>
                  <a:pt x="153773" y="40939"/>
                </a:lnTo>
                <a:lnTo>
                  <a:pt x="158647" y="29622"/>
                </a:lnTo>
                <a:lnTo>
                  <a:pt x="166362" y="22315"/>
                </a:lnTo>
                <a:lnTo>
                  <a:pt x="155232" y="22315"/>
                </a:lnTo>
                <a:lnTo>
                  <a:pt x="153809" y="20487"/>
                </a:lnTo>
                <a:lnTo>
                  <a:pt x="155257" y="19039"/>
                </a:lnTo>
                <a:lnTo>
                  <a:pt x="155968" y="18175"/>
                </a:lnTo>
                <a:lnTo>
                  <a:pt x="157619" y="13654"/>
                </a:lnTo>
                <a:lnTo>
                  <a:pt x="163156" y="11000"/>
                </a:lnTo>
                <a:lnTo>
                  <a:pt x="162793" y="8850"/>
                </a:lnTo>
                <a:lnTo>
                  <a:pt x="151893" y="8850"/>
                </a:lnTo>
                <a:lnTo>
                  <a:pt x="141187" y="8584"/>
                </a:lnTo>
                <a:lnTo>
                  <a:pt x="127403" y="2324"/>
                </a:lnTo>
                <a:lnTo>
                  <a:pt x="116435" y="0"/>
                </a:lnTo>
                <a:close/>
              </a:path>
              <a:path w="169544" h="142875">
                <a:moveTo>
                  <a:pt x="169138" y="19686"/>
                </a:moveTo>
                <a:lnTo>
                  <a:pt x="158229" y="20715"/>
                </a:lnTo>
                <a:lnTo>
                  <a:pt x="156781" y="21820"/>
                </a:lnTo>
                <a:lnTo>
                  <a:pt x="155232" y="22315"/>
                </a:lnTo>
                <a:lnTo>
                  <a:pt x="166362" y="22315"/>
                </a:lnTo>
                <a:lnTo>
                  <a:pt x="169138" y="19686"/>
                </a:lnTo>
                <a:close/>
              </a:path>
              <a:path w="169544" h="142875">
                <a:moveTo>
                  <a:pt x="162178" y="5208"/>
                </a:moveTo>
                <a:lnTo>
                  <a:pt x="161442" y="5506"/>
                </a:lnTo>
                <a:lnTo>
                  <a:pt x="151893" y="8850"/>
                </a:lnTo>
                <a:lnTo>
                  <a:pt x="162793" y="8850"/>
                </a:lnTo>
                <a:lnTo>
                  <a:pt x="162178" y="5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2864" y="30651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6" y="0"/>
                </a:moveTo>
                <a:lnTo>
                  <a:pt x="177" y="177"/>
                </a:lnTo>
                <a:lnTo>
                  <a:pt x="0" y="292"/>
                </a:lnTo>
                <a:lnTo>
                  <a:pt x="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4505" y="307838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4">
                <a:moveTo>
                  <a:pt x="2158" y="0"/>
                </a:moveTo>
                <a:lnTo>
                  <a:pt x="1447" y="863"/>
                </a:lnTo>
                <a:lnTo>
                  <a:pt x="0" y="2298"/>
                </a:lnTo>
                <a:lnTo>
                  <a:pt x="1422" y="4127"/>
                </a:lnTo>
                <a:lnTo>
                  <a:pt x="2971" y="3644"/>
                </a:lnTo>
                <a:lnTo>
                  <a:pt x="4419" y="2539"/>
                </a:lnTo>
                <a:lnTo>
                  <a:pt x="2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7045" y="3312011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CB0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9618" y="3385529"/>
            <a:ext cx="168275" cy="118745"/>
          </a:xfrm>
          <a:custGeom>
            <a:avLst/>
            <a:gdLst/>
            <a:ahLst/>
            <a:cxnLst/>
            <a:rect l="l" t="t" r="r" b="b"/>
            <a:pathLst>
              <a:path w="168275" h="118745">
                <a:moveTo>
                  <a:pt x="75450" y="0"/>
                </a:moveTo>
                <a:lnTo>
                  <a:pt x="27855" y="2234"/>
                </a:lnTo>
                <a:lnTo>
                  <a:pt x="1517" y="30743"/>
                </a:lnTo>
                <a:lnTo>
                  <a:pt x="0" y="69370"/>
                </a:lnTo>
                <a:lnTo>
                  <a:pt x="30" y="82964"/>
                </a:lnTo>
                <a:lnTo>
                  <a:pt x="27219" y="118231"/>
                </a:lnTo>
                <a:lnTo>
                  <a:pt x="82399" y="118233"/>
                </a:lnTo>
                <a:lnTo>
                  <a:pt x="82399" y="118042"/>
                </a:lnTo>
                <a:lnTo>
                  <a:pt x="133260" y="118042"/>
                </a:lnTo>
                <a:lnTo>
                  <a:pt x="164810" y="96201"/>
                </a:lnTo>
                <a:lnTo>
                  <a:pt x="168065" y="57478"/>
                </a:lnTo>
                <a:lnTo>
                  <a:pt x="167630" y="45080"/>
                </a:lnTo>
                <a:lnTo>
                  <a:pt x="154794" y="5842"/>
                </a:lnTo>
                <a:lnTo>
                  <a:pt x="113388" y="1430"/>
                </a:lnTo>
                <a:lnTo>
                  <a:pt x="87797" y="163"/>
                </a:lnTo>
                <a:lnTo>
                  <a:pt x="75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9568" y="3385574"/>
            <a:ext cx="168275" cy="118745"/>
          </a:xfrm>
          <a:custGeom>
            <a:avLst/>
            <a:gdLst/>
            <a:ahLst/>
            <a:cxnLst/>
            <a:rect l="l" t="t" r="r" b="b"/>
            <a:pathLst>
              <a:path w="168275" h="118745">
                <a:moveTo>
                  <a:pt x="91286" y="0"/>
                </a:moveTo>
                <a:lnTo>
                  <a:pt x="39859" y="2537"/>
                </a:lnTo>
                <a:lnTo>
                  <a:pt x="3168" y="15211"/>
                </a:lnTo>
                <a:lnTo>
                  <a:pt x="0" y="68418"/>
                </a:lnTo>
                <a:lnTo>
                  <a:pt x="155" y="81424"/>
                </a:lnTo>
                <a:lnTo>
                  <a:pt x="444" y="94922"/>
                </a:lnTo>
                <a:lnTo>
                  <a:pt x="5621" y="106692"/>
                </a:lnTo>
                <a:lnTo>
                  <a:pt x="16484" y="115029"/>
                </a:lnTo>
                <a:lnTo>
                  <a:pt x="31648" y="118187"/>
                </a:lnTo>
                <a:lnTo>
                  <a:pt x="82449" y="118187"/>
                </a:lnTo>
                <a:lnTo>
                  <a:pt x="88241" y="118003"/>
                </a:lnTo>
                <a:lnTo>
                  <a:pt x="126456" y="118003"/>
                </a:lnTo>
                <a:lnTo>
                  <a:pt x="165833" y="90721"/>
                </a:lnTo>
                <a:lnTo>
                  <a:pt x="167122" y="80265"/>
                </a:lnTo>
                <a:lnTo>
                  <a:pt x="68708" y="80265"/>
                </a:lnTo>
                <a:lnTo>
                  <a:pt x="73482" y="37815"/>
                </a:lnTo>
                <a:lnTo>
                  <a:pt x="166409" y="37815"/>
                </a:lnTo>
                <a:lnTo>
                  <a:pt x="165400" y="29358"/>
                </a:lnTo>
                <a:lnTo>
                  <a:pt x="138547" y="2089"/>
                </a:lnTo>
                <a:lnTo>
                  <a:pt x="103349" y="144"/>
                </a:lnTo>
                <a:lnTo>
                  <a:pt x="91286" y="0"/>
                </a:lnTo>
                <a:close/>
              </a:path>
              <a:path w="168275" h="118745">
                <a:moveTo>
                  <a:pt x="126456" y="118003"/>
                </a:moveTo>
                <a:lnTo>
                  <a:pt x="88241" y="118003"/>
                </a:lnTo>
                <a:lnTo>
                  <a:pt x="113510" y="118070"/>
                </a:lnTo>
                <a:lnTo>
                  <a:pt x="126456" y="118003"/>
                </a:lnTo>
                <a:close/>
              </a:path>
              <a:path w="168275" h="118745">
                <a:moveTo>
                  <a:pt x="166409" y="37815"/>
                </a:moveTo>
                <a:lnTo>
                  <a:pt x="73482" y="37815"/>
                </a:lnTo>
                <a:lnTo>
                  <a:pt x="85079" y="44502"/>
                </a:lnTo>
                <a:lnTo>
                  <a:pt x="94930" y="52394"/>
                </a:lnTo>
                <a:lnTo>
                  <a:pt x="102072" y="62509"/>
                </a:lnTo>
                <a:lnTo>
                  <a:pt x="68708" y="80265"/>
                </a:lnTo>
                <a:lnTo>
                  <a:pt x="167122" y="80265"/>
                </a:lnTo>
                <a:lnTo>
                  <a:pt x="167242" y="79295"/>
                </a:lnTo>
                <a:lnTo>
                  <a:pt x="167872" y="68418"/>
                </a:lnTo>
                <a:lnTo>
                  <a:pt x="167846" y="55554"/>
                </a:lnTo>
                <a:lnTo>
                  <a:pt x="167012" y="42858"/>
                </a:lnTo>
                <a:lnTo>
                  <a:pt x="166409" y="37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8273" y="3420894"/>
            <a:ext cx="33655" cy="45085"/>
          </a:xfrm>
          <a:custGeom>
            <a:avLst/>
            <a:gdLst/>
            <a:ahLst/>
            <a:cxnLst/>
            <a:rect l="l" t="t" r="r" b="b"/>
            <a:pathLst>
              <a:path w="33655" h="45085">
                <a:moveTo>
                  <a:pt x="0" y="0"/>
                </a:moveTo>
                <a:lnTo>
                  <a:pt x="0" y="44945"/>
                </a:lnTo>
                <a:lnTo>
                  <a:pt x="5116" y="42205"/>
                </a:lnTo>
                <a:lnTo>
                  <a:pt x="16847" y="35280"/>
                </a:lnTo>
                <a:lnTo>
                  <a:pt x="26571" y="27296"/>
                </a:lnTo>
                <a:lnTo>
                  <a:pt x="33273" y="17283"/>
                </a:lnTo>
                <a:lnTo>
                  <a:pt x="0" y="0"/>
                </a:lnTo>
                <a:close/>
              </a:path>
            </a:pathLst>
          </a:custGeom>
          <a:solidFill>
            <a:srgbClr val="CB0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7045" y="3654012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E74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8165" y="37021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36004" y="0"/>
                </a:moveTo>
                <a:lnTo>
                  <a:pt x="573" y="15086"/>
                </a:lnTo>
                <a:lnTo>
                  <a:pt x="0" y="135013"/>
                </a:lnTo>
                <a:lnTo>
                  <a:pt x="558" y="155788"/>
                </a:lnTo>
                <a:lnTo>
                  <a:pt x="4471" y="166477"/>
                </a:lnTo>
                <a:lnTo>
                  <a:pt x="15091" y="170432"/>
                </a:lnTo>
                <a:lnTo>
                  <a:pt x="35773" y="171005"/>
                </a:lnTo>
                <a:lnTo>
                  <a:pt x="135013" y="171005"/>
                </a:lnTo>
                <a:lnTo>
                  <a:pt x="155796" y="170446"/>
                </a:lnTo>
                <a:lnTo>
                  <a:pt x="166488" y="166535"/>
                </a:lnTo>
                <a:lnTo>
                  <a:pt x="170444" y="155918"/>
                </a:lnTo>
                <a:lnTo>
                  <a:pt x="171018" y="135244"/>
                </a:lnTo>
                <a:lnTo>
                  <a:pt x="171018" y="35991"/>
                </a:lnTo>
                <a:lnTo>
                  <a:pt x="170459" y="15216"/>
                </a:lnTo>
                <a:lnTo>
                  <a:pt x="166546" y="4527"/>
                </a:lnTo>
                <a:lnTo>
                  <a:pt x="155926" y="573"/>
                </a:lnTo>
                <a:lnTo>
                  <a:pt x="135244" y="0"/>
                </a:lnTo>
                <a:lnTo>
                  <a:pt x="36004" y="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8146" y="375216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3" y="71995"/>
                </a:moveTo>
                <a:lnTo>
                  <a:pt x="49989" y="69177"/>
                </a:lnTo>
                <a:lnTo>
                  <a:pt x="61418" y="61491"/>
                </a:lnTo>
                <a:lnTo>
                  <a:pt x="69140" y="50091"/>
                </a:lnTo>
                <a:lnTo>
                  <a:pt x="72007" y="36129"/>
                </a:lnTo>
                <a:lnTo>
                  <a:pt x="69200" y="22093"/>
                </a:lnTo>
                <a:lnTo>
                  <a:pt x="61542" y="10638"/>
                </a:lnTo>
                <a:lnTo>
                  <a:pt x="50176" y="2897"/>
                </a:lnTo>
                <a:lnTo>
                  <a:pt x="36245" y="0"/>
                </a:lnTo>
                <a:lnTo>
                  <a:pt x="22160" y="2798"/>
                </a:lnTo>
                <a:lnTo>
                  <a:pt x="10681" y="10434"/>
                </a:lnTo>
                <a:lnTo>
                  <a:pt x="2922" y="21769"/>
                </a:lnTo>
                <a:lnTo>
                  <a:pt x="0" y="35663"/>
                </a:lnTo>
                <a:lnTo>
                  <a:pt x="2790" y="49773"/>
                </a:lnTo>
                <a:lnTo>
                  <a:pt x="10408" y="61270"/>
                </a:lnTo>
                <a:lnTo>
                  <a:pt x="21721" y="69045"/>
                </a:lnTo>
                <a:lnTo>
                  <a:pt x="35593" y="71993"/>
                </a:lnTo>
                <a:lnTo>
                  <a:pt x="36003" y="71995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2765" y="372701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487" y="0"/>
                </a:moveTo>
                <a:lnTo>
                  <a:pt x="5041" y="0"/>
                </a:lnTo>
                <a:lnTo>
                  <a:pt x="0" y="5041"/>
                </a:lnTo>
                <a:lnTo>
                  <a:pt x="0" y="17487"/>
                </a:lnTo>
                <a:lnTo>
                  <a:pt x="5041" y="22529"/>
                </a:lnTo>
                <a:lnTo>
                  <a:pt x="17487" y="22529"/>
                </a:lnTo>
                <a:lnTo>
                  <a:pt x="22529" y="17487"/>
                </a:lnTo>
                <a:lnTo>
                  <a:pt x="22529" y="5041"/>
                </a:lnTo>
                <a:lnTo>
                  <a:pt x="17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40" name="Symbol zastępczy daty 3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41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4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4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7"/>
          <p:cNvSpPr>
            <a:spLocks noChangeArrowheads="1"/>
          </p:cNvSpPr>
          <p:nvPr/>
        </p:nvSpPr>
        <p:spPr bwMode="auto">
          <a:xfrm>
            <a:off x="3871913" y="3824288"/>
            <a:ext cx="1455737" cy="1984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887299" y="1659642"/>
            <a:ext cx="4747895" cy="455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dirty="0">
                <a:latin typeface="Tw Cen MT Condensed Extra Bold" panose="020B0803020202020204" pitchFamily="34" charset="-18"/>
              </a:rPr>
              <a:t>Materiały dla dziennikarzy</a:t>
            </a:r>
            <a:endParaRPr lang="pl-PL" dirty="0">
              <a:latin typeface="Tw Cen MT Condensed Extra Bold" panose="020B0803020202020204" pitchFamily="34" charset="-18"/>
            </a:endParaRPr>
          </a:p>
          <a:p>
            <a:pPr marL="12700">
              <a:lnSpc>
                <a:spcPct val="100000"/>
              </a:lnSpc>
            </a:pPr>
            <a:endParaRPr lang="pl-PL" sz="1100" spc="30" dirty="0">
              <a:solidFill>
                <a:srgbClr val="000000"/>
              </a:solidFill>
              <a:latin typeface="Tw Cen MT Condensed Extra Bold" panose="020B0803020202020204" pitchFamily="34" charset="-18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pl-PL" sz="1100" spc="30" dirty="0">
              <a:solidFill>
                <a:srgbClr val="000000"/>
              </a:solidFill>
              <a:latin typeface="Tw Cen MT Condensed Extra Bold" panose="020B0803020202020204" pitchFamily="34" charset="-18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l-PL" sz="1100" spc="30" dirty="0">
                <a:solidFill>
                  <a:srgbClr val="000000"/>
                </a:solidFill>
                <a:latin typeface="Arial"/>
                <a:cs typeface="Arial"/>
              </a:rPr>
              <a:t>Jeżeli jesteś dziennikarzem zajmującym się tematyką związaną z depresją, poniżej znajdziesz kilka pomysłów, które mogą być</a:t>
            </a:r>
          </a:p>
          <a:p>
            <a:pPr marL="12700">
              <a:lnSpc>
                <a:spcPct val="100000"/>
              </a:lnSpc>
            </a:pPr>
            <a:r>
              <a:rPr lang="pl-PL" sz="1100" spc="30" dirty="0">
                <a:solidFill>
                  <a:srgbClr val="000000"/>
                </a:solidFill>
                <a:latin typeface="Arial"/>
                <a:cs typeface="Arial"/>
              </a:rPr>
              <a:t>inspiracja: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Dowiedz się, jakie jest rozpowszechnienie depresji w Twoim kraju, gdzie szukać pomocy i jaką można uzyskać pomoc.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Jak postrzega się depresje w Twoim kraju? 	Czy zmiany zmienia się postrzeganie 		depresji?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Które organizacje zaangażowane są w </a:t>
            </a:r>
          </a:p>
          <a:p>
            <a:pPr marL="92075" marR="1111885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działania na rzecz poprawy stanu zdrowia psychicznego? W jakich dziedzinach udało </a:t>
            </a:r>
          </a:p>
          <a:p>
            <a:pPr marL="92075" marR="1111885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im się odnieść sukcesy? Jakie są wyzwania?</a:t>
            </a:r>
          </a:p>
          <a:p>
            <a:pPr marL="12700" marR="2266315">
              <a:lnSpc>
                <a:spcPct val="106100"/>
              </a:lnSpc>
              <a:spcBef>
                <a:spcPts val="850"/>
              </a:spcBef>
            </a:pPr>
            <a:r>
              <a:rPr lang="pl-PL" sz="1100" spc="-25" dirty="0">
                <a:solidFill>
                  <a:srgbClr val="000000"/>
                </a:solidFill>
                <a:latin typeface="Arial"/>
                <a:cs typeface="Arial"/>
              </a:rPr>
              <a:t>Skontaktuj się z rządowymi jednostkami udzielającymi informacji, biurem WHO oraz organizacjami zaangażowanymi w działania na rzecz zdrowia psychicznego w Twoim kraju.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0299" y="2450298"/>
            <a:ext cx="3213100" cy="363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Poniżej zamieszczamy materiały, które mogą być pomocne:</a:t>
            </a: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GB" sz="1000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zdrowia psychicznego WHO</a:t>
            </a:r>
          </a:p>
          <a:p>
            <a:pPr marL="317500" marR="5080" indent="-114300">
              <a:lnSpc>
                <a:spcPct val="108300"/>
              </a:lnSpc>
              <a:spcBef>
                <a:spcPts val="280"/>
              </a:spcBef>
            </a:pPr>
            <a:r>
              <a:rPr lang="pl-PL" sz="1000" spc="15" dirty="0">
                <a:latin typeface="Arial" panose="020B0604020202020204" pitchFamily="34" charset="0"/>
                <a:cs typeface="Arial" panose="020B0604020202020204" pitchFamily="34" charset="0"/>
              </a:rPr>
              <a:t>Przedstawia dane z całego świata tworzące obraz zasobów udostępnianych na potrzeby zdrowia psychicznego w  poszczególnych krajach i pokazujące, w jaki sposób zasoby te z czasem ewoluowały.</a:t>
            </a:r>
          </a:p>
          <a:p>
            <a:pPr marL="292100">
              <a:lnSpc>
                <a:spcPct val="100000"/>
              </a:lnSpc>
              <a:spcBef>
                <a:spcPts val="380"/>
              </a:spcBef>
            </a:pP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angielski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marR="103505" indent="12700">
              <a:lnSpc>
                <a:spcPct val="108300"/>
              </a:lnSpc>
              <a:spcBef>
                <a:spcPts val="280"/>
              </a:spcBef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Podsumowanie w języku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angielskim,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arabskim,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chińskim,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francuskim,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hiszpańskim,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rosyjskim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>
              <a:lnSpc>
                <a:spcPct val="100000"/>
              </a:lnSpc>
            </a:pP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GB" sz="1000" b="1" spc="-65" dirty="0" err="1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danych</a:t>
            </a: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pl-PL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nt. zdrowia psychicznego</a:t>
            </a: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000" b="1" spc="-65" dirty="0">
              <a:solidFill>
                <a:srgbClr val="106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>
              <a:lnSpc>
                <a:spcPct val="100000"/>
              </a:lnSpc>
            </a:pPr>
            <a:r>
              <a:rPr lang="pl-PL" sz="1000" spc="5" dirty="0">
                <a:latin typeface="Arial" panose="020B0604020202020204" pitchFamily="34" charset="0"/>
                <a:cs typeface="Arial" panose="020B0604020202020204" pitchFamily="34" charset="0"/>
              </a:rPr>
              <a:t>Zapewnia dostęp do krajowych polityk, strategii i regulacji prawnych dotyczących zdrowia psychicznego i problemów uzależnień uporządkowanych według krajów.</a:t>
            </a:r>
          </a:p>
          <a:p>
            <a:pPr marL="715963">
              <a:lnSpc>
                <a:spcPct val="100000"/>
              </a:lnSpc>
              <a:spcBef>
                <a:spcPts val="380"/>
              </a:spcBef>
            </a:pP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angielski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9250" y="5056074"/>
            <a:ext cx="1948180" cy="1394460"/>
          </a:xfrm>
          <a:custGeom>
            <a:avLst/>
            <a:gdLst/>
            <a:ahLst/>
            <a:cxnLst/>
            <a:rect l="l" t="t" r="r" b="b"/>
            <a:pathLst>
              <a:path w="1948179" h="1394460">
                <a:moveTo>
                  <a:pt x="1880285" y="0"/>
                </a:moveTo>
                <a:lnTo>
                  <a:pt x="0" y="98539"/>
                </a:lnTo>
                <a:lnTo>
                  <a:pt x="67906" y="1394231"/>
                </a:lnTo>
                <a:lnTo>
                  <a:pt x="1948192" y="1295692"/>
                </a:lnTo>
                <a:lnTo>
                  <a:pt x="1880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9260" y="5056073"/>
            <a:ext cx="1948179" cy="13942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7529" y="3161705"/>
            <a:ext cx="1456690" cy="1988820"/>
          </a:xfrm>
          <a:custGeom>
            <a:avLst/>
            <a:gdLst/>
            <a:ahLst/>
            <a:cxnLst/>
            <a:rect l="l" t="t" r="r" b="b"/>
            <a:pathLst>
              <a:path w="1456690" h="1988820">
                <a:moveTo>
                  <a:pt x="164096" y="0"/>
                </a:moveTo>
                <a:lnTo>
                  <a:pt x="0" y="1875701"/>
                </a:lnTo>
                <a:lnTo>
                  <a:pt x="1292529" y="1988781"/>
                </a:lnTo>
                <a:lnTo>
                  <a:pt x="1456626" y="113080"/>
                </a:lnTo>
                <a:lnTo>
                  <a:pt x="164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7594" y="3161703"/>
            <a:ext cx="1456563" cy="19880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13442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7299" y="1730799"/>
            <a:ext cx="3978910" cy="4644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spc="-40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działania na rzecz zdrowia psychicznego 2013-2020</a:t>
            </a:r>
          </a:p>
          <a:p>
            <a:pPr marL="12700" marR="74930">
              <a:lnSpc>
                <a:spcPct val="108300"/>
              </a:lnSpc>
              <a:spcBef>
                <a:spcPts val="280"/>
              </a:spcBef>
            </a:pPr>
            <a:r>
              <a:rPr lang="pl-PL" sz="1000" spc="35" dirty="0">
                <a:latin typeface="Arial" panose="020B0604020202020204" pitchFamily="34" charset="0"/>
                <a:cs typeface="Arial" panose="020B0604020202020204" pitchFamily="34" charset="0"/>
              </a:rPr>
              <a:t>Przyjęty przez Światowe Zgromadzenie Zdrowia plan pełni funkcję przewodnika po działaniach podejmowanych w celu usprawnienia działania służb zajmujących się problemami zdrowia psychicznego na całym świecie do 2020 r. Zawiera cele, wskaźniki pokazujące postępy, a także działania proponowane dla rządów, partnerów krajowych i międzynarodowych oraz WHO.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angielski,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francuski,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hiszpański, </a:t>
            </a:r>
            <a:r>
              <a:rPr lang="en-GB" sz="1000" b="1" spc="-10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japoński, </a:t>
            </a:r>
            <a:r>
              <a:rPr lang="en-GB" sz="1000" b="1" spc="-4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włoski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pl-PL" sz="1000" spc="-5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Zainicjowany przez WHO program działania na rzecz domykania luki w działaniach na rzecz zdrowia psychicznego (mhGAP)</a:t>
            </a:r>
          </a:p>
          <a:p>
            <a:pPr marL="12700" marR="83820">
              <a:lnSpc>
                <a:spcPct val="108300"/>
              </a:lnSpc>
              <a:spcBef>
                <a:spcPts val="280"/>
              </a:spcBef>
            </a:pPr>
            <a:r>
              <a:rPr lang="pl-PL" sz="1000" spc="-5" dirty="0">
                <a:latin typeface="Arial" panose="020B0604020202020204" pitchFamily="34" charset="0"/>
                <a:cs typeface="Arial" panose="020B0604020202020204" pitchFamily="34" charset="0"/>
              </a:rPr>
              <a:t>Program mhGAP ma na celu udzielenie pomocy władzom w zwiększeniu skali działania służb zajmujących się zaburzeniami zdrowia  psychicznego, neurologicznymi i związanymi z używaniem substancji odurzających, zwłaszcza w państwach o niskich i średnich dochodach. W ramach programu opracowano przewodnik po interwencjach  (The mhGAP Intervention Guide) do wykorzystywania w niespecjalistycznych placówkach opieki zdrowotnej, stanowiący główny zasób materiałów opracowanych na potrzeby programu. Powstał z myślą o pracownikach opieki zdrowotnej udzielających pomocy i opiekujących się osobami z zaburzeniami zdrowia psychicznego. Zawiera zalecenia o udowodnionej skuteczności dotyczące konkretnych zaburzeń, w tym depresji.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Wersja</a:t>
            </a:r>
            <a:r>
              <a:rPr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2.0: </a:t>
            </a:r>
            <a:r>
              <a:rPr lang="en-GB" sz="1000" b="1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angielski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300"/>
              </a:lnSpc>
            </a:pPr>
            <a:r>
              <a:rPr lang="pl-PL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Wersja</a:t>
            </a:r>
            <a:r>
              <a:rPr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r>
              <a:rPr lang="pl-PL" sz="1000" b="1" spc="-8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angielski,</a:t>
            </a:r>
            <a:r>
              <a:rPr lang="en-GB" sz="1000" b="1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arabski,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francuski,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hiszpański, </a:t>
            </a:r>
            <a:r>
              <a:rPr lang="en-GB" sz="1000" b="1" spc="-10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japoński, </a:t>
            </a:r>
            <a:r>
              <a:rPr lang="en-GB" sz="1000" b="1" spc="-60" dirty="0" err="1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perski</a:t>
            </a:r>
            <a:r>
              <a:rPr lang="en-GB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, </a:t>
            </a:r>
            <a:r>
              <a:rPr lang="en-GB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portugalski, 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5675326" y="1730672"/>
            <a:ext cx="3862070" cy="5071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3045">
              <a:lnSpc>
                <a:spcPct val="108300"/>
              </a:lnSpc>
            </a:pPr>
            <a:r>
              <a:rPr lang="pl-PL" b="0" spc="-60" dirty="0">
                <a:latin typeface="Arial" panose="020B0604020202020204" pitchFamily="34" charset="0"/>
                <a:cs typeface="Arial" panose="020B0604020202020204" pitchFamily="34" charset="0"/>
              </a:rPr>
              <a:t>Opracowanie wstępne przygotowane dla wydarzenia organizowanego przez Bank Światowy i WHO „wychodząc z cienia – zdrowie psychiczne jako globalny priorytet rozwojowy”</a:t>
            </a:r>
          </a:p>
          <a:p>
            <a:pPr marL="12700" marR="233045">
              <a:lnSpc>
                <a:spcPct val="108300"/>
              </a:lnSpc>
            </a:pPr>
            <a:r>
              <a:rPr lang="pl-PL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Zawiera: uzasadnienie celowości inwestycji w zdrowie psychiczne; postepowanie w przypadku powszechnie występujących zaburzeń psychicznych;  placówki prowadzące leczenie i integracja leczenia; oraz luka w zasobach, opcje finansowania i propozycje na przyszłość.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angielski</a:t>
            </a:r>
            <a:endParaRPr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17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9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01370">
              <a:lnSpc>
                <a:spcPct val="108300"/>
              </a:lnSpc>
            </a:pPr>
            <a:r>
              <a:rPr lang="pl-PL" b="0" spc="-85" dirty="0">
                <a:latin typeface="Arial" panose="020B0604020202020204" pitchFamily="34" charset="0"/>
                <a:cs typeface="Arial" panose="020B0604020202020204" pitchFamily="34" charset="0"/>
              </a:rPr>
              <a:t>Zwiększenie skali leczenia depresji i zaburzeń lękowych:  analiza zysków, które mogą przynieść globalne inwestycje w tym obszarze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Publikacja w The Lancet Psychiatry, kwiecień 2016</a:t>
            </a:r>
            <a:endParaRPr b="0" spc="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rId18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angielski</a:t>
            </a:r>
            <a:endParaRPr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19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spc="-55" dirty="0">
                <a:latin typeface="Arial" panose="020B0604020202020204" pitchFamily="34" charset="0"/>
                <a:cs typeface="Arial" panose="020B0604020202020204" pitchFamily="34" charset="0"/>
              </a:rPr>
              <a:t>Arkusz informacji WHO na temat depresji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angielski, </a:t>
            </a:r>
            <a:r>
              <a:rPr lang="pl-PL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arabski, 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chiński, </a:t>
            </a:r>
            <a:r>
              <a:rPr lang="pl-PL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francuski,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 </a:t>
            </a:r>
            <a:r>
              <a:rPr lang="pl-PL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hiszpański, 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rosyjski</a:t>
            </a:r>
            <a:endParaRPr lang="pl-PL" spc="-6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5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spc="-75" dirty="0">
                <a:latin typeface="Arial" panose="020B0604020202020204" pitchFamily="34" charset="0"/>
                <a:cs typeface="Arial" panose="020B0604020202020204" pitchFamily="34" charset="0"/>
              </a:rPr>
              <a:t>Filmy</a:t>
            </a:r>
            <a:endParaRPr b="0" spc="-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20775">
              <a:lnSpc>
                <a:spcPct val="131900"/>
              </a:lnSpc>
            </a:pPr>
            <a:r>
              <a:rPr lang="pl-PL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Miałem czarnego psa o imieniu depresja</a:t>
            </a:r>
            <a:r>
              <a:rPr spc="-3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pc="-3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20775">
              <a:lnSpc>
                <a:spcPct val="131900"/>
              </a:lnSpc>
            </a:pPr>
            <a:r>
              <a:rPr lang="pl-PL" spc="-5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Żyjąc z czarnym psem</a:t>
            </a:r>
            <a:endParaRPr lang="pl-PL"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7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spc="-5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Zdrowie psychiczne jako globalny priorytet rozwojowy</a:t>
            </a:r>
            <a:endParaRPr spc="-2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8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 zdrowotne i ekonomiczne z inwestowania w zdrowie psychiczne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angielski, </a:t>
            </a:r>
            <a:r>
              <a:rPr lang="en-GB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hiszpański</a:t>
            </a:r>
            <a:endParaRPr spc="-6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30"/>
            </a:endParaRP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3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7" name="object 7"/>
          <p:cNvSpPr/>
          <p:nvPr/>
        </p:nvSpPr>
        <p:spPr>
          <a:xfrm>
            <a:off x="4153188" y="3023984"/>
            <a:ext cx="2298564" cy="24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4837" y="3277155"/>
            <a:ext cx="3025775" cy="3025140"/>
          </a:xfrm>
          <a:custGeom>
            <a:avLst/>
            <a:gdLst/>
            <a:ahLst/>
            <a:cxnLst/>
            <a:rect l="l" t="t" r="r" b="b"/>
            <a:pathLst>
              <a:path w="3025775" h="3025140">
                <a:moveTo>
                  <a:pt x="1512582" y="0"/>
                </a:moveTo>
                <a:lnTo>
                  <a:pt x="1388526" y="5014"/>
                </a:lnTo>
                <a:lnTo>
                  <a:pt x="1267232" y="19797"/>
                </a:lnTo>
                <a:lnTo>
                  <a:pt x="1149090" y="43960"/>
                </a:lnTo>
                <a:lnTo>
                  <a:pt x="1034487" y="77113"/>
                </a:lnTo>
                <a:lnTo>
                  <a:pt x="923815" y="118867"/>
                </a:lnTo>
                <a:lnTo>
                  <a:pt x="817461" y="168833"/>
                </a:lnTo>
                <a:lnTo>
                  <a:pt x="715816" y="226621"/>
                </a:lnTo>
                <a:lnTo>
                  <a:pt x="619269" y="291843"/>
                </a:lnTo>
                <a:lnTo>
                  <a:pt x="528208" y="364108"/>
                </a:lnTo>
                <a:lnTo>
                  <a:pt x="443023" y="443028"/>
                </a:lnTo>
                <a:lnTo>
                  <a:pt x="364104" y="528213"/>
                </a:lnTo>
                <a:lnTo>
                  <a:pt x="291839" y="619274"/>
                </a:lnTo>
                <a:lnTo>
                  <a:pt x="226618" y="715822"/>
                </a:lnTo>
                <a:lnTo>
                  <a:pt x="168830" y="817467"/>
                </a:lnTo>
                <a:lnTo>
                  <a:pt x="118865" y="923820"/>
                </a:lnTo>
                <a:lnTo>
                  <a:pt x="77112" y="1034492"/>
                </a:lnTo>
                <a:lnTo>
                  <a:pt x="43959" y="1149094"/>
                </a:lnTo>
                <a:lnTo>
                  <a:pt x="19797" y="1267235"/>
                </a:lnTo>
                <a:lnTo>
                  <a:pt x="5014" y="1388528"/>
                </a:lnTo>
                <a:lnTo>
                  <a:pt x="0" y="1512582"/>
                </a:lnTo>
                <a:lnTo>
                  <a:pt x="5014" y="1636638"/>
                </a:lnTo>
                <a:lnTo>
                  <a:pt x="19797" y="1757932"/>
                </a:lnTo>
                <a:lnTo>
                  <a:pt x="43959" y="1876074"/>
                </a:lnTo>
                <a:lnTo>
                  <a:pt x="77112" y="1990676"/>
                </a:lnTo>
                <a:lnTo>
                  <a:pt x="118865" y="2101347"/>
                </a:lnTo>
                <a:lnTo>
                  <a:pt x="168830" y="2207700"/>
                </a:lnTo>
                <a:lnTo>
                  <a:pt x="226618" y="2309345"/>
                </a:lnTo>
                <a:lnTo>
                  <a:pt x="291839" y="2405891"/>
                </a:lnTo>
                <a:lnTo>
                  <a:pt x="364104" y="2496951"/>
                </a:lnTo>
                <a:lnTo>
                  <a:pt x="443023" y="2582135"/>
                </a:lnTo>
                <a:lnTo>
                  <a:pt x="528208" y="2661053"/>
                </a:lnTo>
                <a:lnTo>
                  <a:pt x="619269" y="2733317"/>
                </a:lnTo>
                <a:lnTo>
                  <a:pt x="715816" y="2798537"/>
                </a:lnTo>
                <a:lnTo>
                  <a:pt x="817461" y="2856324"/>
                </a:lnTo>
                <a:lnTo>
                  <a:pt x="923815" y="2906289"/>
                </a:lnTo>
                <a:lnTo>
                  <a:pt x="1034487" y="2948041"/>
                </a:lnTo>
                <a:lnTo>
                  <a:pt x="1149090" y="2981194"/>
                </a:lnTo>
                <a:lnTo>
                  <a:pt x="1267232" y="3005356"/>
                </a:lnTo>
                <a:lnTo>
                  <a:pt x="1388526" y="3020138"/>
                </a:lnTo>
                <a:lnTo>
                  <a:pt x="1512582" y="3025152"/>
                </a:lnTo>
                <a:lnTo>
                  <a:pt x="1636636" y="3020138"/>
                </a:lnTo>
                <a:lnTo>
                  <a:pt x="1757929" y="3005356"/>
                </a:lnTo>
                <a:lnTo>
                  <a:pt x="1876071" y="2981194"/>
                </a:lnTo>
                <a:lnTo>
                  <a:pt x="1990672" y="2948041"/>
                </a:lnTo>
                <a:lnTo>
                  <a:pt x="2101344" y="2906289"/>
                </a:lnTo>
                <a:lnTo>
                  <a:pt x="2207697" y="2856324"/>
                </a:lnTo>
                <a:lnTo>
                  <a:pt x="2309342" y="2798537"/>
                </a:lnTo>
                <a:lnTo>
                  <a:pt x="2405890" y="2733317"/>
                </a:lnTo>
                <a:lnTo>
                  <a:pt x="2496951" y="2661053"/>
                </a:lnTo>
                <a:lnTo>
                  <a:pt x="2582137" y="2582135"/>
                </a:lnTo>
                <a:lnTo>
                  <a:pt x="2661056" y="2496951"/>
                </a:lnTo>
                <a:lnTo>
                  <a:pt x="2733322" y="2405891"/>
                </a:lnTo>
                <a:lnTo>
                  <a:pt x="2798543" y="2309345"/>
                </a:lnTo>
                <a:lnTo>
                  <a:pt x="2856332" y="2207700"/>
                </a:lnTo>
                <a:lnTo>
                  <a:pt x="2906297" y="2101347"/>
                </a:lnTo>
                <a:lnTo>
                  <a:pt x="2948052" y="1990676"/>
                </a:lnTo>
                <a:lnTo>
                  <a:pt x="2981205" y="1876074"/>
                </a:lnTo>
                <a:lnTo>
                  <a:pt x="3005368" y="1757932"/>
                </a:lnTo>
                <a:lnTo>
                  <a:pt x="3020151" y="1636638"/>
                </a:lnTo>
                <a:lnTo>
                  <a:pt x="3025165" y="1512582"/>
                </a:lnTo>
                <a:lnTo>
                  <a:pt x="3020151" y="1388528"/>
                </a:lnTo>
                <a:lnTo>
                  <a:pt x="3005368" y="1267235"/>
                </a:lnTo>
                <a:lnTo>
                  <a:pt x="2981205" y="1149094"/>
                </a:lnTo>
                <a:lnTo>
                  <a:pt x="2948052" y="1034492"/>
                </a:lnTo>
                <a:lnTo>
                  <a:pt x="2906297" y="923820"/>
                </a:lnTo>
                <a:lnTo>
                  <a:pt x="2856332" y="817467"/>
                </a:lnTo>
                <a:lnTo>
                  <a:pt x="2798543" y="715822"/>
                </a:lnTo>
                <a:lnTo>
                  <a:pt x="2733322" y="619274"/>
                </a:lnTo>
                <a:lnTo>
                  <a:pt x="2661056" y="528213"/>
                </a:lnTo>
                <a:lnTo>
                  <a:pt x="2582137" y="443028"/>
                </a:lnTo>
                <a:lnTo>
                  <a:pt x="2496951" y="364108"/>
                </a:lnTo>
                <a:lnTo>
                  <a:pt x="2405890" y="291843"/>
                </a:lnTo>
                <a:lnTo>
                  <a:pt x="2309342" y="226621"/>
                </a:lnTo>
                <a:lnTo>
                  <a:pt x="2207697" y="168833"/>
                </a:lnTo>
                <a:lnTo>
                  <a:pt x="2101344" y="118867"/>
                </a:lnTo>
                <a:lnTo>
                  <a:pt x="1990672" y="77113"/>
                </a:lnTo>
                <a:lnTo>
                  <a:pt x="1876071" y="43960"/>
                </a:lnTo>
                <a:lnTo>
                  <a:pt x="1757929" y="19797"/>
                </a:lnTo>
                <a:lnTo>
                  <a:pt x="1636636" y="5014"/>
                </a:lnTo>
                <a:lnTo>
                  <a:pt x="1512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4838" y="3277146"/>
            <a:ext cx="3025152" cy="3025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7299" y="1659642"/>
            <a:ext cx="4053840" cy="4309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Założenia kampanii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294005">
              <a:lnSpc>
                <a:spcPct val="106100"/>
              </a:lnSpc>
              <a:spcBef>
                <a:spcPts val="2280"/>
              </a:spcBef>
            </a:pPr>
            <a:r>
              <a:rPr lang="pl-PL" sz="1100" spc="40" dirty="0">
                <a:latin typeface="Arial"/>
                <a:cs typeface="Arial"/>
              </a:rPr>
              <a:t>Światowy Dzień Zdrowia obchodzony co roku 7 kwietnia, w rocznicę powstania Światowej Organizacji Zdrowia daje nam unikalną możliwość mobilizacji działań poświęconych konkretnym zagadnieniom i problemom zdrowotnym, ważnym dla ludzi na całym świecie. </a:t>
            </a:r>
          </a:p>
          <a:p>
            <a:pPr>
              <a:lnSpc>
                <a:spcPct val="106000"/>
              </a:lnSpc>
              <a:spcBef>
                <a:spcPts val="850"/>
              </a:spcBef>
            </a:pPr>
            <a:r>
              <a:rPr lang="pl-PL" altLang="pl-PL" sz="1100" b="1" dirty="0">
                <a:solidFill>
                  <a:srgbClr val="44AD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Tematem przewodnim kampanii z okazji obchodów Światowego Dnia Zdrowia 2017 jest depresja</a:t>
            </a:r>
            <a:r>
              <a:rPr lang="pl-PL" altLang="pl-PL" sz="1100" b="1" dirty="0">
                <a:solidFill>
                  <a:srgbClr val="44ADAE"/>
                </a:solidFill>
                <a:latin typeface="Open Sans" pitchFamily="34" charset="0"/>
                <a:cs typeface="Open Sans" pitchFamily="34" charset="0"/>
              </a:rPr>
              <a:t>.</a:t>
            </a:r>
            <a:endParaRPr lang="pl-PL" altLang="pl-PL" sz="1100" dirty="0">
              <a:latin typeface="Open Sans" pitchFamily="34" charset="0"/>
              <a:cs typeface="Open Sans" pitchFamily="34" charset="0"/>
            </a:endParaRPr>
          </a:p>
          <a:p>
            <a:pPr marL="12700" marR="1546860">
              <a:lnSpc>
                <a:spcPct val="106100"/>
              </a:lnSpc>
              <a:spcBef>
                <a:spcPts val="850"/>
              </a:spcBef>
            </a:pPr>
            <a:r>
              <a:rPr lang="pl-PL" sz="1100" spc="20" dirty="0">
                <a:latin typeface="Arial"/>
                <a:cs typeface="Arial"/>
              </a:rPr>
              <a:t>Depresja dotyka ludzi w różnym wieku, z różnych środowisk, we wszystkich krajach. Jest przyczyną cierpienia psychicznego i negatywnie wpływa na zdolność cierpiących na depresję osób do wykonywania nawet najprostszych codziennych czynności, a niekiedy prowadzi do zniszczenia relacji z rodziną i przyjaciółmi i niezdolności do pracy zarobkowej.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6466" y="2451106"/>
            <a:ext cx="3702050" cy="1732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100"/>
              </a:lnSpc>
            </a:pPr>
            <a:r>
              <a:rPr lang="pl-PL" sz="1100" spc="20" dirty="0">
                <a:latin typeface="Arial"/>
                <a:cs typeface="Arial"/>
              </a:rPr>
              <a:t>W najgorszym przypadku depresja może być przyczyną samobójstwa i jest drugą najczęściej występującą przyczyną zgonów w grupie osób w wieku 15-29 lat. </a:t>
            </a:r>
          </a:p>
          <a:p>
            <a:pPr marL="742950" marR="111760" indent="-152400">
              <a:lnSpc>
                <a:spcPct val="1061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Ale depresji można zapobiegać i można ją leczyć. Lepsze zrozumienie tego, czym jest depresja i w jaki sposób można jej zapobiegać lub leczyć,   pomoże zmniejszyć stygmatyzację związaną z tą chorobą i może zachęcić więcej osób do szukania pomocy. </a:t>
            </a:r>
          </a:p>
        </p:txBody>
      </p:sp>
      <p:sp>
        <p:nvSpPr>
          <p:cNvPr id="12" name="object 12"/>
          <p:cNvSpPr/>
          <p:nvPr/>
        </p:nvSpPr>
        <p:spPr>
          <a:xfrm>
            <a:off x="6641998" y="4266006"/>
            <a:ext cx="2195995" cy="2195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6"/>
          </p:nvPr>
        </p:nvSpPr>
        <p:spPr>
          <a:xfrm>
            <a:off x="4279900" y="7195742"/>
            <a:ext cx="2171852" cy="1812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  <a:endParaRPr lang="pl-PL" b="1" spc="60" dirty="0">
              <a:latin typeface="Tw Cen MT Condensed Extra Bold" panose="020B0803020202020204" pitchFamily="34" charset="-18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641997" y="4969802"/>
            <a:ext cx="2195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1200" dirty="0">
                <a:solidFill>
                  <a:schemeClr val="bg1"/>
                </a:solidFill>
              </a:rPr>
              <a:t>Jeśli masz pytania dotyczące kampanii, prosimy o kontakt mailowy na adres </a:t>
            </a:r>
            <a:r>
              <a:rPr lang="pl-PL" altLang="en-US" sz="1200" b="1" dirty="0">
                <a:solidFill>
                  <a:schemeClr val="bg1"/>
                </a:solidFill>
              </a:rPr>
              <a:t>whd17@who.int</a:t>
            </a:r>
            <a:r>
              <a:rPr lang="pl-PL" altLang="en-US" sz="1200" dirty="0">
                <a:solidFill>
                  <a:schemeClr val="bg1"/>
                </a:solidFill>
              </a:rPr>
              <a:t>. Odpowiemy możliwie najszybciej. 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946900" y="4467225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>
                <a:solidFill>
                  <a:schemeClr val="bg1"/>
                </a:solidFill>
                <a:latin typeface="Tw Cen MT Condensed Extra Bold" panose="020B0803020202020204" pitchFamily="34" charset="-18"/>
              </a:rPr>
              <a:t>Pytania?</a:t>
            </a:r>
            <a:endParaRPr lang="en-GB" sz="2600" b="1" dirty="0">
              <a:solidFill>
                <a:schemeClr val="bg1"/>
              </a:solidFill>
              <a:latin typeface="Tw Cen MT Condensed Extra Bold" panose="020B0803020202020204" pitchFamily="34" charset="-18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781"/>
            <a:ext cx="756719" cy="179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825"/>
            <a:ext cx="1086533" cy="33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700" y="1565700"/>
            <a:ext cx="482670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2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Ten przewodnik jest dla ciebie</a:t>
            </a:r>
            <a:endParaRPr sz="3200" dirty="0">
              <a:latin typeface="Tw Cen MT Condensed Extra Bold" panose="020B0803020202020204" pitchFamily="34" charset="-18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2383" y="1657895"/>
            <a:ext cx="4380675" cy="458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825">
              <a:lnSpc>
                <a:spcPct val="78700"/>
              </a:lnSpc>
            </a:pPr>
            <a:r>
              <a:rPr lang="pl-PL" sz="32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Co staramy się osiągnąć?</a:t>
            </a:r>
            <a:endParaRPr sz="32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R="186055">
              <a:lnSpc>
                <a:spcPct val="106100"/>
              </a:lnSpc>
              <a:spcBef>
                <a:spcPts val="1800"/>
              </a:spcBef>
            </a:pPr>
            <a:endParaRPr lang="pl-PL" sz="1100" spc="-15" dirty="0">
              <a:latin typeface="Arial"/>
              <a:cs typeface="Arial"/>
            </a:endParaRPr>
          </a:p>
          <a:p>
            <a:pPr marR="186055">
              <a:lnSpc>
                <a:spcPct val="106100"/>
              </a:lnSpc>
              <a:spcBef>
                <a:spcPts val="1800"/>
              </a:spcBef>
            </a:pPr>
            <a:r>
              <a:rPr lang="pl-PL" sz="1100" spc="-15" dirty="0">
                <a:latin typeface="Arial"/>
                <a:cs typeface="Arial"/>
              </a:rPr>
              <a:t>Ogólnym celem jednorocznej kampanii, która rozpoczyna się 10 października 2016 czyli w Światowym Dniu Zdrowia Psychicznego jest doprowadzenie do tego, aby we wszystkich krajach więcej osób cierpiących na depresję szukało pomocy i ją otrzymało. </a:t>
            </a:r>
            <a:endParaRPr lang="pl-PL" sz="1100" dirty="0">
              <a:latin typeface="Times New Roman"/>
              <a:cs typeface="Times New Roman"/>
            </a:endParaRPr>
          </a:p>
          <a:p>
            <a:pPr marL="739775" marR="186055">
              <a:lnSpc>
                <a:spcPct val="106100"/>
              </a:lnSpc>
              <a:spcBef>
                <a:spcPts val="1200"/>
              </a:spcBef>
            </a:pPr>
            <a:r>
              <a:rPr lang="pl-PL" sz="1100" spc="40" dirty="0">
                <a:latin typeface="Arial"/>
                <a:cs typeface="Arial"/>
              </a:rPr>
              <a:t>Mówiąc konkretnie staramy się uzyskać następujące efekty: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Ludzie będą więcej wiedzieli o depresji, jej przyczynach i możliwych konsekwencjach, włącznie z samobójstwem oraz o tym, jaka jest lub może być dostępna pomoc w celu zapobiegania depresji lub leczenia chorujących na nią osób; 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Osoby cierpiące na depresję będą szukały pomocy;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Rodziny, przyjaciele i znajomi osób zmagających się z depresją będą w stanie zapewnić im wsparcie </a:t>
            </a:r>
          </a:p>
        </p:txBody>
      </p:sp>
      <p:sp>
        <p:nvSpPr>
          <p:cNvPr id="11" name="object 11"/>
          <p:cNvSpPr/>
          <p:nvPr/>
        </p:nvSpPr>
        <p:spPr>
          <a:xfrm>
            <a:off x="3807812" y="3243944"/>
            <a:ext cx="3051554" cy="3056057"/>
          </a:xfrm>
          <a:custGeom>
            <a:avLst/>
            <a:gdLst/>
            <a:ahLst/>
            <a:cxnLst/>
            <a:rect l="l" t="t" r="r" b="b"/>
            <a:pathLst>
              <a:path w="3062604" h="3062604">
                <a:moveTo>
                  <a:pt x="1531302" y="0"/>
                </a:moveTo>
                <a:lnTo>
                  <a:pt x="1405711" y="5076"/>
                </a:lnTo>
                <a:lnTo>
                  <a:pt x="1282916" y="20042"/>
                </a:lnTo>
                <a:lnTo>
                  <a:pt x="1163311" y="44503"/>
                </a:lnTo>
                <a:lnTo>
                  <a:pt x="1047291" y="78066"/>
                </a:lnTo>
                <a:lnTo>
                  <a:pt x="935249" y="120337"/>
                </a:lnTo>
                <a:lnTo>
                  <a:pt x="827579" y="170920"/>
                </a:lnTo>
                <a:lnTo>
                  <a:pt x="724676" y="229424"/>
                </a:lnTo>
                <a:lnTo>
                  <a:pt x="626933" y="295452"/>
                </a:lnTo>
                <a:lnTo>
                  <a:pt x="534745" y="368611"/>
                </a:lnTo>
                <a:lnTo>
                  <a:pt x="448506" y="448508"/>
                </a:lnTo>
                <a:lnTo>
                  <a:pt x="368610" y="534747"/>
                </a:lnTo>
                <a:lnTo>
                  <a:pt x="295451" y="626936"/>
                </a:lnTo>
                <a:lnTo>
                  <a:pt x="229423" y="724679"/>
                </a:lnTo>
                <a:lnTo>
                  <a:pt x="170920" y="827583"/>
                </a:lnTo>
                <a:lnTo>
                  <a:pt x="120336" y="935254"/>
                </a:lnTo>
                <a:lnTo>
                  <a:pt x="78066" y="1047297"/>
                </a:lnTo>
                <a:lnTo>
                  <a:pt x="44503" y="1163319"/>
                </a:lnTo>
                <a:lnTo>
                  <a:pt x="20042" y="1282925"/>
                </a:lnTo>
                <a:lnTo>
                  <a:pt x="5076" y="1405722"/>
                </a:lnTo>
                <a:lnTo>
                  <a:pt x="0" y="1531315"/>
                </a:lnTo>
                <a:lnTo>
                  <a:pt x="5076" y="1656906"/>
                </a:lnTo>
                <a:lnTo>
                  <a:pt x="20042" y="1779701"/>
                </a:lnTo>
                <a:lnTo>
                  <a:pt x="44503" y="1899306"/>
                </a:lnTo>
                <a:lnTo>
                  <a:pt x="78066" y="2015326"/>
                </a:lnTo>
                <a:lnTo>
                  <a:pt x="120336" y="2127368"/>
                </a:lnTo>
                <a:lnTo>
                  <a:pt x="170920" y="2235038"/>
                </a:lnTo>
                <a:lnTo>
                  <a:pt x="229423" y="2337941"/>
                </a:lnTo>
                <a:lnTo>
                  <a:pt x="295451" y="2435684"/>
                </a:lnTo>
                <a:lnTo>
                  <a:pt x="368610" y="2527871"/>
                </a:lnTo>
                <a:lnTo>
                  <a:pt x="448506" y="2614110"/>
                </a:lnTo>
                <a:lnTo>
                  <a:pt x="534745" y="2694006"/>
                </a:lnTo>
                <a:lnTo>
                  <a:pt x="626933" y="2767166"/>
                </a:lnTo>
                <a:lnTo>
                  <a:pt x="724676" y="2833194"/>
                </a:lnTo>
                <a:lnTo>
                  <a:pt x="827579" y="2891697"/>
                </a:lnTo>
                <a:lnTo>
                  <a:pt x="935249" y="2942280"/>
                </a:lnTo>
                <a:lnTo>
                  <a:pt x="1047291" y="2984551"/>
                </a:lnTo>
                <a:lnTo>
                  <a:pt x="1163311" y="3018114"/>
                </a:lnTo>
                <a:lnTo>
                  <a:pt x="1282916" y="3042575"/>
                </a:lnTo>
                <a:lnTo>
                  <a:pt x="1405711" y="3057541"/>
                </a:lnTo>
                <a:lnTo>
                  <a:pt x="1531302" y="3062617"/>
                </a:lnTo>
                <a:lnTo>
                  <a:pt x="1656893" y="3057541"/>
                </a:lnTo>
                <a:lnTo>
                  <a:pt x="1779688" y="3042575"/>
                </a:lnTo>
                <a:lnTo>
                  <a:pt x="1899293" y="3018114"/>
                </a:lnTo>
                <a:lnTo>
                  <a:pt x="2015313" y="2984551"/>
                </a:lnTo>
                <a:lnTo>
                  <a:pt x="2127355" y="2942280"/>
                </a:lnTo>
                <a:lnTo>
                  <a:pt x="2235025" y="2891697"/>
                </a:lnTo>
                <a:lnTo>
                  <a:pt x="2337928" y="2833194"/>
                </a:lnTo>
                <a:lnTo>
                  <a:pt x="2435671" y="2767166"/>
                </a:lnTo>
                <a:lnTo>
                  <a:pt x="2527859" y="2694006"/>
                </a:lnTo>
                <a:lnTo>
                  <a:pt x="2614098" y="2614110"/>
                </a:lnTo>
                <a:lnTo>
                  <a:pt x="2693994" y="2527871"/>
                </a:lnTo>
                <a:lnTo>
                  <a:pt x="2767153" y="2435684"/>
                </a:lnTo>
                <a:lnTo>
                  <a:pt x="2833181" y="2337941"/>
                </a:lnTo>
                <a:lnTo>
                  <a:pt x="2891684" y="2235038"/>
                </a:lnTo>
                <a:lnTo>
                  <a:pt x="2942268" y="2127368"/>
                </a:lnTo>
                <a:lnTo>
                  <a:pt x="2984538" y="2015326"/>
                </a:lnTo>
                <a:lnTo>
                  <a:pt x="3018101" y="1899306"/>
                </a:lnTo>
                <a:lnTo>
                  <a:pt x="3042562" y="1779701"/>
                </a:lnTo>
                <a:lnTo>
                  <a:pt x="3057528" y="1656906"/>
                </a:lnTo>
                <a:lnTo>
                  <a:pt x="3062604" y="1531315"/>
                </a:lnTo>
                <a:lnTo>
                  <a:pt x="3057528" y="1405722"/>
                </a:lnTo>
                <a:lnTo>
                  <a:pt x="3042562" y="1282925"/>
                </a:lnTo>
                <a:lnTo>
                  <a:pt x="3018101" y="1163319"/>
                </a:lnTo>
                <a:lnTo>
                  <a:pt x="2984538" y="1047297"/>
                </a:lnTo>
                <a:lnTo>
                  <a:pt x="2942268" y="935254"/>
                </a:lnTo>
                <a:lnTo>
                  <a:pt x="2891684" y="827583"/>
                </a:lnTo>
                <a:lnTo>
                  <a:pt x="2833181" y="724679"/>
                </a:lnTo>
                <a:lnTo>
                  <a:pt x="2767153" y="626936"/>
                </a:lnTo>
                <a:lnTo>
                  <a:pt x="2693994" y="534747"/>
                </a:lnTo>
                <a:lnTo>
                  <a:pt x="2614098" y="448508"/>
                </a:lnTo>
                <a:lnTo>
                  <a:pt x="2527859" y="368611"/>
                </a:lnTo>
                <a:lnTo>
                  <a:pt x="2435671" y="295452"/>
                </a:lnTo>
                <a:lnTo>
                  <a:pt x="2337928" y="229424"/>
                </a:lnTo>
                <a:lnTo>
                  <a:pt x="2235025" y="170920"/>
                </a:lnTo>
                <a:lnTo>
                  <a:pt x="2127355" y="120337"/>
                </a:lnTo>
                <a:lnTo>
                  <a:pt x="2015313" y="78066"/>
                </a:lnTo>
                <a:lnTo>
                  <a:pt x="1899293" y="44503"/>
                </a:lnTo>
                <a:lnTo>
                  <a:pt x="1779688" y="20042"/>
                </a:lnTo>
                <a:lnTo>
                  <a:pt x="1656893" y="5076"/>
                </a:lnTo>
                <a:lnTo>
                  <a:pt x="1531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6028" y="3048013"/>
            <a:ext cx="2682052" cy="3117520"/>
          </a:xfrm>
          <a:custGeom>
            <a:avLst/>
            <a:gdLst/>
            <a:ahLst/>
            <a:cxnLst/>
            <a:rect l="l" t="t" r="r" b="b"/>
            <a:pathLst>
              <a:path w="2691765" h="3124200">
                <a:moveTo>
                  <a:pt x="1030708" y="3111500"/>
                </a:moveTo>
                <a:lnTo>
                  <a:pt x="902526" y="3111500"/>
                </a:lnTo>
                <a:lnTo>
                  <a:pt x="924046" y="3124200"/>
                </a:lnTo>
                <a:lnTo>
                  <a:pt x="1024378" y="3124200"/>
                </a:lnTo>
                <a:lnTo>
                  <a:pt x="1030708" y="3111500"/>
                </a:lnTo>
                <a:close/>
              </a:path>
              <a:path w="2691765" h="3124200">
                <a:moveTo>
                  <a:pt x="1050987" y="3098800"/>
                </a:moveTo>
                <a:lnTo>
                  <a:pt x="855038" y="3098800"/>
                </a:lnTo>
                <a:lnTo>
                  <a:pt x="879426" y="3111500"/>
                </a:lnTo>
                <a:lnTo>
                  <a:pt x="1043740" y="3111500"/>
                </a:lnTo>
                <a:lnTo>
                  <a:pt x="1050987" y="3098800"/>
                </a:lnTo>
                <a:close/>
              </a:path>
              <a:path w="2691765" h="3124200">
                <a:moveTo>
                  <a:pt x="2375117" y="3073400"/>
                </a:moveTo>
                <a:lnTo>
                  <a:pt x="2089638" y="3073400"/>
                </a:lnTo>
                <a:lnTo>
                  <a:pt x="2115076" y="3086100"/>
                </a:lnTo>
                <a:lnTo>
                  <a:pt x="2226233" y="3111500"/>
                </a:lnTo>
                <a:lnTo>
                  <a:pt x="2303349" y="3111500"/>
                </a:lnTo>
                <a:lnTo>
                  <a:pt x="2309515" y="3098800"/>
                </a:lnTo>
                <a:lnTo>
                  <a:pt x="2324626" y="3098800"/>
                </a:lnTo>
                <a:lnTo>
                  <a:pt x="2329881" y="3086100"/>
                </a:lnTo>
                <a:lnTo>
                  <a:pt x="2359018" y="3086100"/>
                </a:lnTo>
                <a:lnTo>
                  <a:pt x="2375117" y="3073400"/>
                </a:lnTo>
                <a:close/>
              </a:path>
              <a:path w="2691765" h="3124200">
                <a:moveTo>
                  <a:pt x="1077454" y="3086100"/>
                </a:moveTo>
                <a:lnTo>
                  <a:pt x="777041" y="3086100"/>
                </a:lnTo>
                <a:lnTo>
                  <a:pt x="803555" y="3098800"/>
                </a:lnTo>
                <a:lnTo>
                  <a:pt x="1068298" y="3098800"/>
                </a:lnTo>
                <a:lnTo>
                  <a:pt x="1077454" y="3086100"/>
                </a:lnTo>
                <a:close/>
              </a:path>
              <a:path w="2691765" h="3124200">
                <a:moveTo>
                  <a:pt x="1136145" y="3073400"/>
                </a:moveTo>
                <a:lnTo>
                  <a:pt x="697886" y="3073400"/>
                </a:lnTo>
                <a:lnTo>
                  <a:pt x="723916" y="3086100"/>
                </a:lnTo>
                <a:lnTo>
                  <a:pt x="1118609" y="3086100"/>
                </a:lnTo>
                <a:lnTo>
                  <a:pt x="1136145" y="3073400"/>
                </a:lnTo>
                <a:close/>
              </a:path>
              <a:path w="2691765" h="3124200">
                <a:moveTo>
                  <a:pt x="2445221" y="2755900"/>
                </a:moveTo>
                <a:lnTo>
                  <a:pt x="154732" y="2755900"/>
                </a:lnTo>
                <a:lnTo>
                  <a:pt x="146529" y="2768600"/>
                </a:lnTo>
                <a:lnTo>
                  <a:pt x="137532" y="2781300"/>
                </a:lnTo>
                <a:lnTo>
                  <a:pt x="127231" y="2794000"/>
                </a:lnTo>
                <a:lnTo>
                  <a:pt x="115116" y="2806700"/>
                </a:lnTo>
                <a:lnTo>
                  <a:pt x="98243" y="2832100"/>
                </a:lnTo>
                <a:lnTo>
                  <a:pt x="91820" y="2832100"/>
                </a:lnTo>
                <a:lnTo>
                  <a:pt x="85909" y="2844800"/>
                </a:lnTo>
                <a:lnTo>
                  <a:pt x="79886" y="2857500"/>
                </a:lnTo>
                <a:lnTo>
                  <a:pt x="73129" y="2857500"/>
                </a:lnTo>
                <a:lnTo>
                  <a:pt x="65015" y="2870200"/>
                </a:lnTo>
                <a:lnTo>
                  <a:pt x="57518" y="2882900"/>
                </a:lnTo>
                <a:lnTo>
                  <a:pt x="51342" y="2895600"/>
                </a:lnTo>
                <a:lnTo>
                  <a:pt x="45737" y="2908300"/>
                </a:lnTo>
                <a:lnTo>
                  <a:pt x="39952" y="2921000"/>
                </a:lnTo>
                <a:lnTo>
                  <a:pt x="33236" y="2921000"/>
                </a:lnTo>
                <a:lnTo>
                  <a:pt x="24839" y="2933700"/>
                </a:lnTo>
                <a:lnTo>
                  <a:pt x="14011" y="2946400"/>
                </a:lnTo>
                <a:lnTo>
                  <a:pt x="0" y="2959100"/>
                </a:lnTo>
                <a:lnTo>
                  <a:pt x="78651" y="2997200"/>
                </a:lnTo>
                <a:lnTo>
                  <a:pt x="78651" y="3009900"/>
                </a:lnTo>
                <a:lnTo>
                  <a:pt x="55702" y="3060700"/>
                </a:lnTo>
                <a:lnTo>
                  <a:pt x="98526" y="3073400"/>
                </a:lnTo>
                <a:lnTo>
                  <a:pt x="411458" y="3073400"/>
                </a:lnTo>
                <a:lnTo>
                  <a:pt x="524319" y="3060700"/>
                </a:lnTo>
                <a:lnTo>
                  <a:pt x="1219413" y="3060700"/>
                </a:lnTo>
                <a:lnTo>
                  <a:pt x="1242393" y="3048000"/>
                </a:lnTo>
                <a:lnTo>
                  <a:pt x="1265790" y="3048000"/>
                </a:lnTo>
                <a:lnTo>
                  <a:pt x="1289382" y="3035300"/>
                </a:lnTo>
                <a:lnTo>
                  <a:pt x="1336252" y="3035300"/>
                </a:lnTo>
                <a:lnTo>
                  <a:pt x="1359084" y="3022600"/>
                </a:lnTo>
                <a:lnTo>
                  <a:pt x="1402423" y="3022600"/>
                </a:lnTo>
                <a:lnTo>
                  <a:pt x="1422483" y="3009900"/>
                </a:lnTo>
                <a:lnTo>
                  <a:pt x="1528235" y="3009900"/>
                </a:lnTo>
                <a:lnTo>
                  <a:pt x="1546846" y="2997200"/>
                </a:lnTo>
                <a:lnTo>
                  <a:pt x="2392414" y="2997200"/>
                </a:lnTo>
                <a:lnTo>
                  <a:pt x="2394042" y="2984500"/>
                </a:lnTo>
                <a:lnTo>
                  <a:pt x="2402052" y="2971800"/>
                </a:lnTo>
                <a:lnTo>
                  <a:pt x="2691385" y="2971800"/>
                </a:lnTo>
                <a:lnTo>
                  <a:pt x="2679882" y="2959100"/>
                </a:lnTo>
                <a:lnTo>
                  <a:pt x="2661785" y="2959100"/>
                </a:lnTo>
                <a:lnTo>
                  <a:pt x="2650680" y="2946400"/>
                </a:lnTo>
                <a:lnTo>
                  <a:pt x="2639149" y="2933700"/>
                </a:lnTo>
                <a:lnTo>
                  <a:pt x="2627899" y="2921000"/>
                </a:lnTo>
                <a:lnTo>
                  <a:pt x="2617639" y="2908300"/>
                </a:lnTo>
                <a:lnTo>
                  <a:pt x="2609076" y="2908300"/>
                </a:lnTo>
                <a:lnTo>
                  <a:pt x="2603918" y="2895600"/>
                </a:lnTo>
                <a:lnTo>
                  <a:pt x="2599101" y="2882900"/>
                </a:lnTo>
                <a:lnTo>
                  <a:pt x="2589204" y="2857500"/>
                </a:lnTo>
                <a:lnTo>
                  <a:pt x="2583479" y="2844800"/>
                </a:lnTo>
                <a:lnTo>
                  <a:pt x="2576806" y="2832100"/>
                </a:lnTo>
                <a:lnTo>
                  <a:pt x="2568862" y="2819400"/>
                </a:lnTo>
                <a:lnTo>
                  <a:pt x="2559326" y="2819400"/>
                </a:lnTo>
                <a:lnTo>
                  <a:pt x="2551365" y="2806700"/>
                </a:lnTo>
                <a:lnTo>
                  <a:pt x="2542360" y="2806700"/>
                </a:lnTo>
                <a:lnTo>
                  <a:pt x="2532414" y="2794000"/>
                </a:lnTo>
                <a:lnTo>
                  <a:pt x="2510117" y="2794000"/>
                </a:lnTo>
                <a:lnTo>
                  <a:pt x="2497975" y="2781300"/>
                </a:lnTo>
                <a:lnTo>
                  <a:pt x="2472226" y="2781300"/>
                </a:lnTo>
                <a:lnTo>
                  <a:pt x="2458828" y="2768600"/>
                </a:lnTo>
                <a:lnTo>
                  <a:pt x="2445221" y="2755900"/>
                </a:lnTo>
                <a:close/>
              </a:path>
              <a:path w="2691765" h="3124200">
                <a:moveTo>
                  <a:pt x="1175602" y="3060700"/>
                </a:moveTo>
                <a:lnTo>
                  <a:pt x="552685" y="3060700"/>
                </a:lnTo>
                <a:lnTo>
                  <a:pt x="567432" y="3073400"/>
                </a:lnTo>
                <a:lnTo>
                  <a:pt x="1155218" y="3073400"/>
                </a:lnTo>
                <a:lnTo>
                  <a:pt x="1175602" y="3060700"/>
                </a:lnTo>
                <a:close/>
              </a:path>
              <a:path w="2691765" h="3124200">
                <a:moveTo>
                  <a:pt x="2414966" y="3060700"/>
                </a:moveTo>
                <a:lnTo>
                  <a:pt x="2037473" y="3060700"/>
                </a:lnTo>
                <a:lnTo>
                  <a:pt x="2063690" y="3073400"/>
                </a:lnTo>
                <a:lnTo>
                  <a:pt x="2404069" y="3073400"/>
                </a:lnTo>
                <a:lnTo>
                  <a:pt x="2414966" y="3060700"/>
                </a:lnTo>
                <a:close/>
              </a:path>
              <a:path w="2691765" h="3124200">
                <a:moveTo>
                  <a:pt x="2421989" y="3035300"/>
                </a:moveTo>
                <a:lnTo>
                  <a:pt x="1934715" y="3035300"/>
                </a:lnTo>
                <a:lnTo>
                  <a:pt x="1959608" y="3048000"/>
                </a:lnTo>
                <a:lnTo>
                  <a:pt x="1985192" y="3048000"/>
                </a:lnTo>
                <a:lnTo>
                  <a:pt x="2011227" y="3060700"/>
                </a:lnTo>
                <a:lnTo>
                  <a:pt x="2422176" y="3060700"/>
                </a:lnTo>
                <a:lnTo>
                  <a:pt x="2424719" y="3048000"/>
                </a:lnTo>
                <a:lnTo>
                  <a:pt x="2421989" y="3035300"/>
                </a:lnTo>
                <a:close/>
              </a:path>
              <a:path w="2691765" h="3124200">
                <a:moveTo>
                  <a:pt x="2392414" y="2997200"/>
                </a:moveTo>
                <a:lnTo>
                  <a:pt x="1694204" y="2997200"/>
                </a:lnTo>
                <a:lnTo>
                  <a:pt x="1710737" y="3009900"/>
                </a:lnTo>
                <a:lnTo>
                  <a:pt x="1829017" y="3009900"/>
                </a:lnTo>
                <a:lnTo>
                  <a:pt x="1846854" y="3022600"/>
                </a:lnTo>
                <a:lnTo>
                  <a:pt x="1887963" y="3022600"/>
                </a:lnTo>
                <a:lnTo>
                  <a:pt x="1910753" y="3035300"/>
                </a:lnTo>
                <a:lnTo>
                  <a:pt x="2416410" y="3035300"/>
                </a:lnTo>
                <a:lnTo>
                  <a:pt x="2408098" y="3022600"/>
                </a:lnTo>
                <a:lnTo>
                  <a:pt x="2397169" y="3009900"/>
                </a:lnTo>
                <a:lnTo>
                  <a:pt x="2392414" y="2997200"/>
                </a:lnTo>
                <a:close/>
              </a:path>
              <a:path w="2691765" h="3124200">
                <a:moveTo>
                  <a:pt x="2691385" y="2971800"/>
                </a:moveTo>
                <a:lnTo>
                  <a:pt x="2402052" y="2971800"/>
                </a:lnTo>
                <a:lnTo>
                  <a:pt x="2690563" y="2984500"/>
                </a:lnTo>
                <a:lnTo>
                  <a:pt x="2691385" y="2971800"/>
                </a:lnTo>
                <a:close/>
              </a:path>
              <a:path w="2691765" h="3124200">
                <a:moveTo>
                  <a:pt x="2418432" y="2743200"/>
                </a:moveTo>
                <a:lnTo>
                  <a:pt x="170795" y="2743200"/>
                </a:lnTo>
                <a:lnTo>
                  <a:pt x="162651" y="2755900"/>
                </a:lnTo>
                <a:lnTo>
                  <a:pt x="2431507" y="2755900"/>
                </a:lnTo>
                <a:lnTo>
                  <a:pt x="2418432" y="2743200"/>
                </a:lnTo>
                <a:close/>
              </a:path>
              <a:path w="2691765" h="3124200">
                <a:moveTo>
                  <a:pt x="2393842" y="2717800"/>
                </a:moveTo>
                <a:lnTo>
                  <a:pt x="270730" y="2717800"/>
                </a:lnTo>
                <a:lnTo>
                  <a:pt x="255223" y="2730500"/>
                </a:lnTo>
                <a:lnTo>
                  <a:pt x="189797" y="2730500"/>
                </a:lnTo>
                <a:lnTo>
                  <a:pt x="179673" y="2743200"/>
                </a:lnTo>
                <a:lnTo>
                  <a:pt x="2408256" y="2743200"/>
                </a:lnTo>
                <a:lnTo>
                  <a:pt x="2400288" y="2730500"/>
                </a:lnTo>
                <a:lnTo>
                  <a:pt x="2393842" y="2717800"/>
                </a:lnTo>
                <a:close/>
              </a:path>
              <a:path w="2691765" h="3124200">
                <a:moveTo>
                  <a:pt x="1701199" y="711200"/>
                </a:moveTo>
                <a:lnTo>
                  <a:pt x="801426" y="711200"/>
                </a:lnTo>
                <a:lnTo>
                  <a:pt x="799230" y="723900"/>
                </a:lnTo>
                <a:lnTo>
                  <a:pt x="797357" y="749300"/>
                </a:lnTo>
                <a:lnTo>
                  <a:pt x="795625" y="762000"/>
                </a:lnTo>
                <a:lnTo>
                  <a:pt x="791858" y="800100"/>
                </a:lnTo>
                <a:lnTo>
                  <a:pt x="781832" y="838200"/>
                </a:lnTo>
                <a:lnTo>
                  <a:pt x="765289" y="876300"/>
                </a:lnTo>
                <a:lnTo>
                  <a:pt x="745066" y="914400"/>
                </a:lnTo>
                <a:lnTo>
                  <a:pt x="730941" y="939800"/>
                </a:lnTo>
                <a:lnTo>
                  <a:pt x="724001" y="952500"/>
                </a:lnTo>
                <a:lnTo>
                  <a:pt x="717283" y="965200"/>
                </a:lnTo>
                <a:lnTo>
                  <a:pt x="710891" y="965200"/>
                </a:lnTo>
                <a:lnTo>
                  <a:pt x="694728" y="990600"/>
                </a:lnTo>
                <a:lnTo>
                  <a:pt x="690751" y="1003300"/>
                </a:lnTo>
                <a:lnTo>
                  <a:pt x="678627" y="1041400"/>
                </a:lnTo>
                <a:lnTo>
                  <a:pt x="674651" y="1066800"/>
                </a:lnTo>
                <a:lnTo>
                  <a:pt x="667034" y="1117600"/>
                </a:lnTo>
                <a:lnTo>
                  <a:pt x="660126" y="1168400"/>
                </a:lnTo>
                <a:lnTo>
                  <a:pt x="657036" y="1206500"/>
                </a:lnTo>
                <a:lnTo>
                  <a:pt x="654240" y="1231900"/>
                </a:lnTo>
                <a:lnTo>
                  <a:pt x="651779" y="1270000"/>
                </a:lnTo>
                <a:lnTo>
                  <a:pt x="649692" y="1295400"/>
                </a:lnTo>
                <a:lnTo>
                  <a:pt x="648017" y="1320800"/>
                </a:lnTo>
                <a:lnTo>
                  <a:pt x="646795" y="1358900"/>
                </a:lnTo>
                <a:lnTo>
                  <a:pt x="646064" y="1384300"/>
                </a:lnTo>
                <a:lnTo>
                  <a:pt x="645864" y="1409700"/>
                </a:lnTo>
                <a:lnTo>
                  <a:pt x="646234" y="1435100"/>
                </a:lnTo>
                <a:lnTo>
                  <a:pt x="647214" y="1447800"/>
                </a:lnTo>
                <a:lnTo>
                  <a:pt x="648843" y="1473200"/>
                </a:lnTo>
                <a:lnTo>
                  <a:pt x="650523" y="1498600"/>
                </a:lnTo>
                <a:lnTo>
                  <a:pt x="651670" y="1511300"/>
                </a:lnTo>
                <a:lnTo>
                  <a:pt x="652341" y="1549400"/>
                </a:lnTo>
                <a:lnTo>
                  <a:pt x="652591" y="1574800"/>
                </a:lnTo>
                <a:lnTo>
                  <a:pt x="652477" y="1612900"/>
                </a:lnTo>
                <a:lnTo>
                  <a:pt x="652057" y="1651000"/>
                </a:lnTo>
                <a:lnTo>
                  <a:pt x="651386" y="1689100"/>
                </a:lnTo>
                <a:lnTo>
                  <a:pt x="650520" y="1727200"/>
                </a:lnTo>
                <a:lnTo>
                  <a:pt x="649517" y="1765300"/>
                </a:lnTo>
                <a:lnTo>
                  <a:pt x="646247" y="1879600"/>
                </a:lnTo>
                <a:lnTo>
                  <a:pt x="645259" y="1917700"/>
                </a:lnTo>
                <a:lnTo>
                  <a:pt x="644416" y="1955800"/>
                </a:lnTo>
                <a:lnTo>
                  <a:pt x="643774" y="1981200"/>
                </a:lnTo>
                <a:lnTo>
                  <a:pt x="643390" y="2006600"/>
                </a:lnTo>
                <a:lnTo>
                  <a:pt x="643321" y="2032000"/>
                </a:lnTo>
                <a:lnTo>
                  <a:pt x="643623" y="2044700"/>
                </a:lnTo>
                <a:lnTo>
                  <a:pt x="644352" y="2057400"/>
                </a:lnTo>
                <a:lnTo>
                  <a:pt x="645566" y="2070100"/>
                </a:lnTo>
                <a:lnTo>
                  <a:pt x="644757" y="2070100"/>
                </a:lnTo>
                <a:lnTo>
                  <a:pt x="618589" y="2108200"/>
                </a:lnTo>
                <a:lnTo>
                  <a:pt x="585930" y="2133600"/>
                </a:lnTo>
                <a:lnTo>
                  <a:pt x="566408" y="2159000"/>
                </a:lnTo>
                <a:lnTo>
                  <a:pt x="545367" y="2171700"/>
                </a:lnTo>
                <a:lnTo>
                  <a:pt x="523265" y="2197100"/>
                </a:lnTo>
                <a:lnTo>
                  <a:pt x="500557" y="2222500"/>
                </a:lnTo>
                <a:lnTo>
                  <a:pt x="477703" y="2235200"/>
                </a:lnTo>
                <a:lnTo>
                  <a:pt x="455158" y="2260600"/>
                </a:lnTo>
                <a:lnTo>
                  <a:pt x="433380" y="2286000"/>
                </a:lnTo>
                <a:lnTo>
                  <a:pt x="412825" y="2298700"/>
                </a:lnTo>
                <a:lnTo>
                  <a:pt x="393952" y="2324100"/>
                </a:lnTo>
                <a:lnTo>
                  <a:pt x="377218" y="2336800"/>
                </a:lnTo>
                <a:lnTo>
                  <a:pt x="363078" y="2362200"/>
                </a:lnTo>
                <a:lnTo>
                  <a:pt x="351991" y="2374900"/>
                </a:lnTo>
                <a:lnTo>
                  <a:pt x="344414" y="2387600"/>
                </a:lnTo>
                <a:lnTo>
                  <a:pt x="340804" y="2400300"/>
                </a:lnTo>
                <a:lnTo>
                  <a:pt x="339806" y="2400300"/>
                </a:lnTo>
                <a:lnTo>
                  <a:pt x="339697" y="2413000"/>
                </a:lnTo>
                <a:lnTo>
                  <a:pt x="340384" y="2425700"/>
                </a:lnTo>
                <a:lnTo>
                  <a:pt x="341773" y="2438400"/>
                </a:lnTo>
                <a:lnTo>
                  <a:pt x="343771" y="2451100"/>
                </a:lnTo>
                <a:lnTo>
                  <a:pt x="346285" y="2476500"/>
                </a:lnTo>
                <a:lnTo>
                  <a:pt x="349220" y="2489200"/>
                </a:lnTo>
                <a:lnTo>
                  <a:pt x="352483" y="2501900"/>
                </a:lnTo>
                <a:lnTo>
                  <a:pt x="355980" y="2514600"/>
                </a:lnTo>
                <a:lnTo>
                  <a:pt x="359619" y="2540000"/>
                </a:lnTo>
                <a:lnTo>
                  <a:pt x="366943" y="2565400"/>
                </a:lnTo>
                <a:lnTo>
                  <a:pt x="370443" y="2578100"/>
                </a:lnTo>
                <a:lnTo>
                  <a:pt x="373708" y="2603500"/>
                </a:lnTo>
                <a:lnTo>
                  <a:pt x="376647" y="2616200"/>
                </a:lnTo>
                <a:lnTo>
                  <a:pt x="379164" y="2628900"/>
                </a:lnTo>
                <a:lnTo>
                  <a:pt x="381168" y="2641600"/>
                </a:lnTo>
                <a:lnTo>
                  <a:pt x="382563" y="2654300"/>
                </a:lnTo>
                <a:lnTo>
                  <a:pt x="383257" y="2654300"/>
                </a:lnTo>
                <a:lnTo>
                  <a:pt x="383156" y="2667000"/>
                </a:lnTo>
                <a:lnTo>
                  <a:pt x="380272" y="2679700"/>
                </a:lnTo>
                <a:lnTo>
                  <a:pt x="374665" y="2679700"/>
                </a:lnTo>
                <a:lnTo>
                  <a:pt x="366660" y="2692400"/>
                </a:lnTo>
                <a:lnTo>
                  <a:pt x="356580" y="2692400"/>
                </a:lnTo>
                <a:lnTo>
                  <a:pt x="344751" y="2705100"/>
                </a:lnTo>
                <a:lnTo>
                  <a:pt x="331498" y="2705100"/>
                </a:lnTo>
                <a:lnTo>
                  <a:pt x="317144" y="2717800"/>
                </a:lnTo>
                <a:lnTo>
                  <a:pt x="2388228" y="2717800"/>
                </a:lnTo>
                <a:lnTo>
                  <a:pt x="2382759" y="2705100"/>
                </a:lnTo>
                <a:lnTo>
                  <a:pt x="2376745" y="2692400"/>
                </a:lnTo>
                <a:lnTo>
                  <a:pt x="2369499" y="2679700"/>
                </a:lnTo>
                <a:lnTo>
                  <a:pt x="2372084" y="2667000"/>
                </a:lnTo>
                <a:lnTo>
                  <a:pt x="2384193" y="2667000"/>
                </a:lnTo>
                <a:lnTo>
                  <a:pt x="2392699" y="2654300"/>
                </a:lnTo>
                <a:lnTo>
                  <a:pt x="2402161" y="2641600"/>
                </a:lnTo>
                <a:lnTo>
                  <a:pt x="2412070" y="2641600"/>
                </a:lnTo>
                <a:lnTo>
                  <a:pt x="2421917" y="2628900"/>
                </a:lnTo>
                <a:lnTo>
                  <a:pt x="2445998" y="2590800"/>
                </a:lnTo>
                <a:lnTo>
                  <a:pt x="2452412" y="2552700"/>
                </a:lnTo>
                <a:lnTo>
                  <a:pt x="2451201" y="2540000"/>
                </a:lnTo>
                <a:lnTo>
                  <a:pt x="2447919" y="2540000"/>
                </a:lnTo>
                <a:lnTo>
                  <a:pt x="2442144" y="2527300"/>
                </a:lnTo>
                <a:lnTo>
                  <a:pt x="2434088" y="2514600"/>
                </a:lnTo>
                <a:lnTo>
                  <a:pt x="2423963" y="2514600"/>
                </a:lnTo>
                <a:lnTo>
                  <a:pt x="2411980" y="2501900"/>
                </a:lnTo>
                <a:lnTo>
                  <a:pt x="2398350" y="2489200"/>
                </a:lnTo>
                <a:lnTo>
                  <a:pt x="2383285" y="2489200"/>
                </a:lnTo>
                <a:lnTo>
                  <a:pt x="2366996" y="2476500"/>
                </a:lnTo>
                <a:lnTo>
                  <a:pt x="2349694" y="2463800"/>
                </a:lnTo>
                <a:lnTo>
                  <a:pt x="2331591" y="2463800"/>
                </a:lnTo>
                <a:lnTo>
                  <a:pt x="2312898" y="2451100"/>
                </a:lnTo>
                <a:lnTo>
                  <a:pt x="2293826" y="2438400"/>
                </a:lnTo>
                <a:lnTo>
                  <a:pt x="2274588" y="2438400"/>
                </a:lnTo>
                <a:lnTo>
                  <a:pt x="2236455" y="2413000"/>
                </a:lnTo>
                <a:lnTo>
                  <a:pt x="2200189" y="2387600"/>
                </a:lnTo>
                <a:lnTo>
                  <a:pt x="2167483" y="2362200"/>
                </a:lnTo>
                <a:lnTo>
                  <a:pt x="2152992" y="2336800"/>
                </a:lnTo>
                <a:lnTo>
                  <a:pt x="2138930" y="2324100"/>
                </a:lnTo>
                <a:lnTo>
                  <a:pt x="2124354" y="2311400"/>
                </a:lnTo>
                <a:lnTo>
                  <a:pt x="2109390" y="2286000"/>
                </a:lnTo>
                <a:lnTo>
                  <a:pt x="2094163" y="2273300"/>
                </a:lnTo>
                <a:lnTo>
                  <a:pt x="2078799" y="2247900"/>
                </a:lnTo>
                <a:lnTo>
                  <a:pt x="2063422" y="2235200"/>
                </a:lnTo>
                <a:lnTo>
                  <a:pt x="2048158" y="2209800"/>
                </a:lnTo>
                <a:lnTo>
                  <a:pt x="2033133" y="2197100"/>
                </a:lnTo>
                <a:lnTo>
                  <a:pt x="2018472" y="2171700"/>
                </a:lnTo>
                <a:lnTo>
                  <a:pt x="2004299" y="2159000"/>
                </a:lnTo>
                <a:lnTo>
                  <a:pt x="1990741" y="2146300"/>
                </a:lnTo>
                <a:lnTo>
                  <a:pt x="1977923" y="2120900"/>
                </a:lnTo>
                <a:lnTo>
                  <a:pt x="1965970" y="2108200"/>
                </a:lnTo>
                <a:lnTo>
                  <a:pt x="1936556" y="2070100"/>
                </a:lnTo>
                <a:lnTo>
                  <a:pt x="1923569" y="2044700"/>
                </a:lnTo>
                <a:lnTo>
                  <a:pt x="1919439" y="2044700"/>
                </a:lnTo>
                <a:lnTo>
                  <a:pt x="1917052" y="2032000"/>
                </a:lnTo>
                <a:lnTo>
                  <a:pt x="1914283" y="2032000"/>
                </a:lnTo>
                <a:lnTo>
                  <a:pt x="1912905" y="2019300"/>
                </a:lnTo>
                <a:lnTo>
                  <a:pt x="1911416" y="2019300"/>
                </a:lnTo>
                <a:lnTo>
                  <a:pt x="1909730" y="2006600"/>
                </a:lnTo>
                <a:lnTo>
                  <a:pt x="1907762" y="1993900"/>
                </a:lnTo>
                <a:lnTo>
                  <a:pt x="1905425" y="1968500"/>
                </a:lnTo>
                <a:lnTo>
                  <a:pt x="1902633" y="1955800"/>
                </a:lnTo>
                <a:lnTo>
                  <a:pt x="1899301" y="1917700"/>
                </a:lnTo>
                <a:lnTo>
                  <a:pt x="1895341" y="1892300"/>
                </a:lnTo>
                <a:lnTo>
                  <a:pt x="1890669" y="1841500"/>
                </a:lnTo>
                <a:lnTo>
                  <a:pt x="1885198" y="1803400"/>
                </a:lnTo>
                <a:lnTo>
                  <a:pt x="1878842" y="1739900"/>
                </a:lnTo>
                <a:lnTo>
                  <a:pt x="1871515" y="1676400"/>
                </a:lnTo>
                <a:lnTo>
                  <a:pt x="1863132" y="1600200"/>
                </a:lnTo>
                <a:lnTo>
                  <a:pt x="1842849" y="1409700"/>
                </a:lnTo>
                <a:lnTo>
                  <a:pt x="1802347" y="1028700"/>
                </a:lnTo>
                <a:lnTo>
                  <a:pt x="1793678" y="990600"/>
                </a:lnTo>
                <a:lnTo>
                  <a:pt x="1785395" y="965200"/>
                </a:lnTo>
                <a:lnTo>
                  <a:pt x="1780870" y="952500"/>
                </a:lnTo>
                <a:lnTo>
                  <a:pt x="1776318" y="927100"/>
                </a:lnTo>
                <a:lnTo>
                  <a:pt x="1764228" y="889000"/>
                </a:lnTo>
                <a:lnTo>
                  <a:pt x="1759196" y="863600"/>
                </a:lnTo>
                <a:lnTo>
                  <a:pt x="1749994" y="863600"/>
                </a:lnTo>
                <a:lnTo>
                  <a:pt x="1738862" y="850900"/>
                </a:lnTo>
                <a:lnTo>
                  <a:pt x="1728988" y="838200"/>
                </a:lnTo>
                <a:lnTo>
                  <a:pt x="1723564" y="825500"/>
                </a:lnTo>
                <a:lnTo>
                  <a:pt x="1722595" y="825500"/>
                </a:lnTo>
                <a:lnTo>
                  <a:pt x="1719184" y="787400"/>
                </a:lnTo>
                <a:lnTo>
                  <a:pt x="1711302" y="749300"/>
                </a:lnTo>
                <a:lnTo>
                  <a:pt x="1706853" y="723900"/>
                </a:lnTo>
                <a:lnTo>
                  <a:pt x="1701199" y="711200"/>
                </a:lnTo>
                <a:close/>
              </a:path>
              <a:path w="2691765" h="3124200">
                <a:moveTo>
                  <a:pt x="1579695" y="647700"/>
                </a:moveTo>
                <a:lnTo>
                  <a:pt x="856138" y="647700"/>
                </a:lnTo>
                <a:lnTo>
                  <a:pt x="841565" y="660400"/>
                </a:lnTo>
                <a:lnTo>
                  <a:pt x="823631" y="673100"/>
                </a:lnTo>
                <a:lnTo>
                  <a:pt x="817086" y="685800"/>
                </a:lnTo>
                <a:lnTo>
                  <a:pt x="811776" y="685800"/>
                </a:lnTo>
                <a:lnTo>
                  <a:pt x="807517" y="698500"/>
                </a:lnTo>
                <a:lnTo>
                  <a:pt x="804128" y="711200"/>
                </a:lnTo>
                <a:lnTo>
                  <a:pt x="1695687" y="711200"/>
                </a:lnTo>
                <a:lnTo>
                  <a:pt x="1690155" y="698500"/>
                </a:lnTo>
                <a:lnTo>
                  <a:pt x="1610847" y="698500"/>
                </a:lnTo>
                <a:lnTo>
                  <a:pt x="1599274" y="685800"/>
                </a:lnTo>
                <a:lnTo>
                  <a:pt x="1586927" y="660400"/>
                </a:lnTo>
                <a:lnTo>
                  <a:pt x="1583166" y="660400"/>
                </a:lnTo>
                <a:lnTo>
                  <a:pt x="1579695" y="647700"/>
                </a:lnTo>
                <a:close/>
              </a:path>
              <a:path w="2691765" h="3124200">
                <a:moveTo>
                  <a:pt x="1286305" y="12700"/>
                </a:moveTo>
                <a:lnTo>
                  <a:pt x="1110256" y="12700"/>
                </a:lnTo>
                <a:lnTo>
                  <a:pt x="1094519" y="25400"/>
                </a:lnTo>
                <a:lnTo>
                  <a:pt x="1078388" y="25400"/>
                </a:lnTo>
                <a:lnTo>
                  <a:pt x="1044750" y="50800"/>
                </a:lnTo>
                <a:lnTo>
                  <a:pt x="1008948" y="76200"/>
                </a:lnTo>
                <a:lnTo>
                  <a:pt x="990113" y="88900"/>
                </a:lnTo>
                <a:lnTo>
                  <a:pt x="970589" y="114300"/>
                </a:lnTo>
                <a:lnTo>
                  <a:pt x="950328" y="127000"/>
                </a:lnTo>
                <a:lnTo>
                  <a:pt x="930709" y="139700"/>
                </a:lnTo>
                <a:lnTo>
                  <a:pt x="913118" y="165100"/>
                </a:lnTo>
                <a:lnTo>
                  <a:pt x="897515" y="177800"/>
                </a:lnTo>
                <a:lnTo>
                  <a:pt x="862269" y="215900"/>
                </a:lnTo>
                <a:lnTo>
                  <a:pt x="843574" y="254000"/>
                </a:lnTo>
                <a:lnTo>
                  <a:pt x="839805" y="279400"/>
                </a:lnTo>
                <a:lnTo>
                  <a:pt x="840417" y="292100"/>
                </a:lnTo>
                <a:lnTo>
                  <a:pt x="842642" y="304800"/>
                </a:lnTo>
                <a:lnTo>
                  <a:pt x="846443" y="330200"/>
                </a:lnTo>
                <a:lnTo>
                  <a:pt x="851783" y="342900"/>
                </a:lnTo>
                <a:lnTo>
                  <a:pt x="858624" y="368300"/>
                </a:lnTo>
                <a:lnTo>
                  <a:pt x="866929" y="393700"/>
                </a:lnTo>
                <a:lnTo>
                  <a:pt x="876659" y="419100"/>
                </a:lnTo>
                <a:lnTo>
                  <a:pt x="887778" y="457200"/>
                </a:lnTo>
                <a:lnTo>
                  <a:pt x="900248" y="495300"/>
                </a:lnTo>
                <a:lnTo>
                  <a:pt x="893675" y="495300"/>
                </a:lnTo>
                <a:lnTo>
                  <a:pt x="884116" y="508000"/>
                </a:lnTo>
                <a:lnTo>
                  <a:pt x="875530" y="520700"/>
                </a:lnTo>
                <a:lnTo>
                  <a:pt x="871879" y="533400"/>
                </a:lnTo>
                <a:lnTo>
                  <a:pt x="872351" y="546100"/>
                </a:lnTo>
                <a:lnTo>
                  <a:pt x="872384" y="558800"/>
                </a:lnTo>
                <a:lnTo>
                  <a:pt x="871242" y="571500"/>
                </a:lnTo>
                <a:lnTo>
                  <a:pt x="868194" y="584200"/>
                </a:lnTo>
                <a:lnTo>
                  <a:pt x="864801" y="609600"/>
                </a:lnTo>
                <a:lnTo>
                  <a:pt x="868824" y="622300"/>
                </a:lnTo>
                <a:lnTo>
                  <a:pt x="877978" y="635000"/>
                </a:lnTo>
                <a:lnTo>
                  <a:pt x="874516" y="635000"/>
                </a:lnTo>
                <a:lnTo>
                  <a:pt x="867179" y="647700"/>
                </a:lnTo>
                <a:lnTo>
                  <a:pt x="1576012" y="647700"/>
                </a:lnTo>
                <a:lnTo>
                  <a:pt x="1571614" y="635000"/>
                </a:lnTo>
                <a:lnTo>
                  <a:pt x="1566001" y="622300"/>
                </a:lnTo>
                <a:lnTo>
                  <a:pt x="1558668" y="609600"/>
                </a:lnTo>
                <a:lnTo>
                  <a:pt x="1549115" y="596900"/>
                </a:lnTo>
                <a:lnTo>
                  <a:pt x="1536840" y="571500"/>
                </a:lnTo>
                <a:lnTo>
                  <a:pt x="1535505" y="571500"/>
                </a:lnTo>
                <a:lnTo>
                  <a:pt x="1532987" y="558800"/>
                </a:lnTo>
                <a:lnTo>
                  <a:pt x="1529922" y="546100"/>
                </a:lnTo>
                <a:lnTo>
                  <a:pt x="1526943" y="533400"/>
                </a:lnTo>
                <a:lnTo>
                  <a:pt x="1524686" y="520700"/>
                </a:lnTo>
                <a:lnTo>
                  <a:pt x="1523785" y="495300"/>
                </a:lnTo>
                <a:lnTo>
                  <a:pt x="1523703" y="482600"/>
                </a:lnTo>
                <a:lnTo>
                  <a:pt x="1523552" y="482600"/>
                </a:lnTo>
                <a:lnTo>
                  <a:pt x="1522587" y="444500"/>
                </a:lnTo>
                <a:lnTo>
                  <a:pt x="1520647" y="406400"/>
                </a:lnTo>
                <a:lnTo>
                  <a:pt x="1517465" y="368300"/>
                </a:lnTo>
                <a:lnTo>
                  <a:pt x="1512773" y="330200"/>
                </a:lnTo>
                <a:lnTo>
                  <a:pt x="1510828" y="304800"/>
                </a:lnTo>
                <a:lnTo>
                  <a:pt x="1503707" y="266700"/>
                </a:lnTo>
                <a:lnTo>
                  <a:pt x="1497249" y="241300"/>
                </a:lnTo>
                <a:lnTo>
                  <a:pt x="1492327" y="215900"/>
                </a:lnTo>
                <a:lnTo>
                  <a:pt x="1470560" y="177800"/>
                </a:lnTo>
                <a:lnTo>
                  <a:pt x="1439944" y="139700"/>
                </a:lnTo>
                <a:lnTo>
                  <a:pt x="1402604" y="101600"/>
                </a:lnTo>
                <a:lnTo>
                  <a:pt x="1360662" y="63500"/>
                </a:lnTo>
                <a:lnTo>
                  <a:pt x="1331194" y="38100"/>
                </a:lnTo>
                <a:lnTo>
                  <a:pt x="1316244" y="38100"/>
                </a:lnTo>
                <a:lnTo>
                  <a:pt x="1286305" y="12700"/>
                </a:lnTo>
                <a:close/>
              </a:path>
              <a:path w="2691765" h="3124200">
                <a:moveTo>
                  <a:pt x="1256816" y="0"/>
                </a:moveTo>
                <a:lnTo>
                  <a:pt x="1140748" y="0"/>
                </a:lnTo>
                <a:lnTo>
                  <a:pt x="1125650" y="12700"/>
                </a:lnTo>
                <a:lnTo>
                  <a:pt x="1271473" y="12700"/>
                </a:lnTo>
                <a:lnTo>
                  <a:pt x="1256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184987" y="7208442"/>
            <a:ext cx="625116" cy="168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6"/>
          </p:nvPr>
        </p:nvSpPr>
        <p:spPr>
          <a:xfrm>
            <a:off x="4127500" y="7208443"/>
            <a:ext cx="2057400" cy="16854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4" name="object 14"/>
          <p:cNvSpPr/>
          <p:nvPr/>
        </p:nvSpPr>
        <p:spPr>
          <a:xfrm>
            <a:off x="4001023" y="3048013"/>
            <a:ext cx="2687240" cy="311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28967" y="3240757"/>
            <a:ext cx="3051566" cy="3056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pole tekstowe 17"/>
          <p:cNvSpPr txBox="1"/>
          <p:nvPr/>
        </p:nvSpPr>
        <p:spPr>
          <a:xfrm>
            <a:off x="588498" y="2743329"/>
            <a:ext cx="3964022" cy="269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99695">
              <a:lnSpc>
                <a:spcPct val="106100"/>
              </a:lnSpc>
              <a:spcBef>
                <a:spcPts val="2050"/>
              </a:spcBef>
            </a:pPr>
            <a:r>
              <a:rPr lang="pl-PL" sz="1100" spc="30" dirty="0">
                <a:latin typeface="Arial"/>
                <a:cs typeface="Arial"/>
              </a:rPr>
              <a:t>Jeżeli czytasz ten przewodnik po kampanii, to prawdopodobnie jesteś zainteresowana/ zainteresowany zaangażowaniem się w jej realizację. To wspaniała wiadomość, bo cele kampanii uda nam się osiągnąć tylko wtedy, jeżeli będziemy wszyscy współpracować.</a:t>
            </a:r>
          </a:p>
          <a:p>
            <a:pPr marL="12700" marR="99695"/>
            <a:endParaRPr lang="pl-PL" sz="1100" spc="30" dirty="0">
              <a:latin typeface="Arial"/>
              <a:cs typeface="Arial"/>
            </a:endParaRP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Bez względu na to, czy pracujesz w administracji rządowej, organizacji pozarządowej czy w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mediach, czy jesteś lekarzem, nauczycielem, dziennikarzem, blogerem, rodzicem, czy po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prostu osobą, która usłyszała o kampanii i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chciałaby się do niej przyłączyć, ten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przewodnik jest właśnie dla Ciebie</a:t>
            </a:r>
            <a:endParaRPr lang="pl-PL" sz="1100" dirty="0">
              <a:latin typeface="Arial"/>
              <a:cs typeface="Arial"/>
            </a:endParaRPr>
          </a:p>
          <a:p>
            <a:endParaRPr lang="en-GB" sz="1100" dirty="0"/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9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2486025"/>
            <a:ext cx="3184752" cy="384156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904" y="1381067"/>
            <a:ext cx="3919854" cy="5169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spc="-4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Czym jest depresja</a:t>
            </a:r>
            <a:r>
              <a:rPr sz="3600" spc="-95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?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442595">
              <a:lnSpc>
                <a:spcPct val="106100"/>
              </a:lnSpc>
              <a:spcBef>
                <a:spcPts val="2050"/>
              </a:spcBef>
            </a:pPr>
            <a:r>
              <a:rPr lang="pl-PL" sz="1100" spc="25" dirty="0">
                <a:latin typeface="Arial"/>
                <a:cs typeface="Arial"/>
              </a:rPr>
              <a:t>Depresja to choroba charakteryzująca się uporczywie utrzymującym się uczuciem smutku, utratą zainteresowania czynnościami, które na ogół sprawiają chorej osobie przyjemność. Często towarzyszy jej  niezdolność do wykonywania codziennych czynności i stan ten utrzymuje się co najmniej przez okres dwóch tygodni. </a:t>
            </a:r>
          </a:p>
          <a:p>
            <a:pPr marL="12700" marR="442595">
              <a:lnSpc>
                <a:spcPct val="106100"/>
              </a:lnSpc>
              <a:spcBef>
                <a:spcPts val="2050"/>
              </a:spcBef>
            </a:pPr>
            <a:r>
              <a:rPr lang="pl-PL" sz="1100" spc="25" dirty="0">
                <a:latin typeface="Arial"/>
                <a:cs typeface="Arial"/>
              </a:rPr>
              <a:t>Ponadto u osób cierpiących na depresję </a:t>
            </a:r>
          </a:p>
          <a:p>
            <a:pPr marL="12700" marR="442595">
              <a:lnSpc>
                <a:spcPct val="106100"/>
              </a:lnSpc>
            </a:pPr>
            <a:r>
              <a:rPr lang="pl-PL" sz="1100" spc="25" dirty="0">
                <a:latin typeface="Arial"/>
                <a:cs typeface="Arial"/>
              </a:rPr>
              <a:t>występują następujące objawy: 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brak energii 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zmiana apetytu;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dłuższy lub krótszy sen;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stany lękowe;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trudności z koncentracją;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niezdecydowanie;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niepokój;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poczucie bycia bezwartościowym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poczucie winy lub beznadziei; oraz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myśli o samookaleczeniu lub samobójcze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5895" y="1381067"/>
            <a:ext cx="4411969" cy="4042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Główny aspekt kampanii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88900">
              <a:lnSpc>
                <a:spcPct val="106100"/>
              </a:lnSpc>
              <a:spcBef>
                <a:spcPts val="2050"/>
              </a:spcBef>
            </a:pPr>
            <a:r>
              <a:rPr lang="pl-PL" sz="1100" spc="35" dirty="0">
                <a:latin typeface="Arial"/>
                <a:cs typeface="Arial"/>
              </a:rPr>
              <a:t>Głównym aspektem kampanii jest pokazanie tego, jak ważne jest mówienie o depresji, ponieważ sama rozmowa o depresji stanowi istotny element procesu dochodzenia do zdrowia. Stygmatyzacja chorób psychicznych, w tym depresji, nadal dla wielu osób na całym świecie stanowi barierę uniemożliwiającą szukanie pomocy. </a:t>
            </a:r>
          </a:p>
          <a:p>
            <a:pPr marL="542925" marR="88900" indent="-193675">
              <a:lnSpc>
                <a:spcPct val="106100"/>
              </a:lnSpc>
              <a:spcBef>
                <a:spcPts val="1200"/>
              </a:spcBef>
              <a:tabLst>
                <a:tab pos="714375" algn="l"/>
                <a:tab pos="809625" algn="l"/>
              </a:tabLst>
            </a:pPr>
            <a:r>
              <a:rPr lang="pl-PL" sz="1100" spc="35" dirty="0">
                <a:latin typeface="Arial"/>
                <a:cs typeface="Arial"/>
              </a:rPr>
              <a:t>Poruszenie tematu depresji i rozmowa z członkiem rodziny, przyjacielem lub pracownikiem opieki zdrowotnej, czy też w większej grupie, na przykład w szkole, miejscu pracy                                      	czy w miejscach spotkań towarzyskich albo w 	przestrzeni publicznej, np. w mediach informacyjnych, 	w blogach czy w mediach społecznościowych, 	pomoże przełamać stygmatyzację i w efekcie zachęci 	większą liczbę osób do szukania pomocy. 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6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7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5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822242" y="3261588"/>
            <a:ext cx="3038424" cy="303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1599815"/>
            <a:ext cx="3484879" cy="5123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Hasło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-5" dirty="0">
                <a:latin typeface="Arial"/>
                <a:cs typeface="Arial"/>
              </a:rPr>
              <a:t>Hasło kampanii brzmi: </a:t>
            </a:r>
            <a:r>
              <a:rPr lang="pl-PL" sz="1100" b="1" spc="-5" dirty="0">
                <a:latin typeface="Arial"/>
                <a:cs typeface="Arial"/>
              </a:rPr>
              <a:t>Depresja – porozmawiajmy o niej.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Do kogo chcemy dotrzeć?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20" dirty="0">
                <a:latin typeface="Arial"/>
                <a:cs typeface="Arial"/>
              </a:rPr>
              <a:t>Każdy może zachorować na depresję. Dlatego ta kampania adresowana jest do wszystkich, bez względu na wiek, płeć czy status społeczny. Światowa Organizacja Zdrowia postanowiła zwrócić szczególną uwagę na trzy grupy, w których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depresja występuje nieproporcjonalnie częściej: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młodzież nastoletnią i młodych dorosłych,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kobiety w wieku rozrodczym (zwłaszcza po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urodzeniu dziecka) i osoby starsze (po 60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roku życia). Materiały przygotowane z myślą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o tych grupach dostępne są w zestawie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materiałów kampanii. </a:t>
            </a: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Główne przesłanie</a:t>
            </a:r>
            <a:endParaRPr sz="1900" dirty="0">
              <a:latin typeface="Arial Black"/>
              <a:cs typeface="Arial Black"/>
            </a:endParaRPr>
          </a:p>
          <a:p>
            <a:pPr marL="103505" marR="683895" indent="-90805">
              <a:lnSpc>
                <a:spcPct val="106100"/>
              </a:lnSpc>
              <a:spcBef>
                <a:spcPts val="1255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to powszechnie występujące zaburzenie psychiczne, które dotyka osoby w każdym wieku, ze wszystkich środowisk i we wszystkich krajach.</a:t>
            </a:r>
          </a:p>
        </p:txBody>
      </p:sp>
      <p:sp>
        <p:nvSpPr>
          <p:cNvPr id="10" name="object 10"/>
          <p:cNvSpPr/>
          <p:nvPr/>
        </p:nvSpPr>
        <p:spPr>
          <a:xfrm>
            <a:off x="4587341" y="2882620"/>
            <a:ext cx="1862886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6500" y="1601819"/>
            <a:ext cx="3790950" cy="4877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3873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-5" dirty="0">
                <a:latin typeface="Arial"/>
                <a:cs typeface="Arial"/>
              </a:rPr>
              <a:t>Ryzyko depresji wzrasta w sytuacji ubóstwa, bezrobocia,   zdarzeń życiowych, takich jak śmierć bliskiej osoby czy rozpad związku, a także w przebiegu choroby fizycznej i problemów spowodowanych nadużywaniem alkoholu i przyjmowaniem narkotyków.</a:t>
            </a:r>
          </a:p>
          <a:p>
            <a:pPr marL="103505" marR="3873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Depresja jest przyczyną cierpienia psychicznego i może wpływać na zdolność do wykonywania nawet 		   najprostszych, codziennych czynności, niszcząc niekiedy 	       relacje z rodziną i przyjaciółmi. </a:t>
            </a:r>
          </a:p>
          <a:p>
            <a:pPr marL="808038" marR="354330" lvl="1" indent="-92075">
              <a:lnSpc>
                <a:spcPct val="106100"/>
              </a:lnSpc>
              <a:spcBef>
                <a:spcPts val="565"/>
              </a:spcBef>
              <a:buClr>
                <a:srgbClr val="55B2B5"/>
              </a:buClr>
              <a:buFont typeface="Arial Black"/>
              <a:buChar char="•"/>
              <a:tabLst>
                <a:tab pos="808038" algn="l"/>
              </a:tabLst>
            </a:pPr>
            <a:r>
              <a:rPr lang="pl-PL" sz="1100" spc="40" dirty="0">
                <a:latin typeface="Arial"/>
                <a:cs typeface="Arial"/>
              </a:rPr>
              <a:t>Nieleczona, może uniemożliwiać chorym osobom pracę lub uczestniczenie w życiu rodzinnym i społecznym.</a:t>
            </a:r>
          </a:p>
          <a:p>
            <a:pPr marL="981075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1073150" algn="l"/>
              </a:tabLst>
            </a:pPr>
            <a:r>
              <a:rPr lang="pl-PL" sz="1100" spc="20" dirty="0">
                <a:latin typeface="Arial"/>
                <a:cs typeface="Arial"/>
              </a:rPr>
              <a:t>W najgorszym przypadku depresja może doprowadzić do samobójstwa.</a:t>
            </a:r>
          </a:p>
          <a:p>
            <a:pPr marL="981075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981075" algn="l"/>
              </a:tabLst>
            </a:pPr>
            <a:r>
              <a:rPr lang="pl-PL" sz="1100" spc="20" dirty="0">
                <a:latin typeface="Arial"/>
                <a:cs typeface="Arial"/>
              </a:rPr>
              <a:t>Depresji można skutecznie zapobiegać i można ją leczyć. Leczenie na ogół obejmuje terapię wymagającą prowadzenie rozmowy lub przyjmowania leków przeciwdepresyjnych lub połączenie obu metod.  </a:t>
            </a:r>
          </a:p>
          <a:p>
            <a:pPr marL="809625" lvl="2" indent="-920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622300" algn="l"/>
                <a:tab pos="895350" algn="l"/>
              </a:tabLst>
            </a:pPr>
            <a:r>
              <a:rPr lang="pl-PL" sz="1100" spc="20" dirty="0">
                <a:latin typeface="Arial"/>
                <a:cs typeface="Arial"/>
              </a:rPr>
              <a:t>Przezwyciężenie często spotykanej stygmatyzacji depresji spowoduje, że więcej osób będzie szukało pomocy.</a:t>
            </a:r>
          </a:p>
          <a:p>
            <a:pPr marL="265113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891540" algn="l"/>
              </a:tabLst>
            </a:pPr>
            <a:r>
              <a:rPr lang="pl-PL" sz="1100" spc="20" dirty="0">
                <a:latin typeface="Arial"/>
                <a:cs typeface="Arial"/>
              </a:rPr>
              <a:t>Rozmowa z zaufanymi osobami może być pierwszym krokiem do wyjścia z depresji. 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1602544"/>
            <a:ext cx="4061041" cy="171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W jaki sposób możesz się zaangażować?</a:t>
            </a: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lang="pl-PL" sz="13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Wykorzystaj materiały przygotowane na potrzeby kampanii lub dokonaj ich adaptacji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ct val="106100"/>
              </a:lnSpc>
            </a:pPr>
            <a:r>
              <a:rPr lang="pl-PL" sz="1100" spc="-10" dirty="0">
                <a:latin typeface="Arial"/>
                <a:cs typeface="Arial"/>
              </a:rPr>
              <a:t>Przygotowaliśmy serię plakatów i ulotek (w języku angielskim), które mają rozpocząć kampanię.</a:t>
            </a:r>
          </a:p>
        </p:txBody>
      </p:sp>
      <p:sp>
        <p:nvSpPr>
          <p:cNvPr id="8" name="object 8"/>
          <p:cNvSpPr/>
          <p:nvPr/>
        </p:nvSpPr>
        <p:spPr>
          <a:xfrm>
            <a:off x="801712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80" h="2583179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998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000" y="3683056"/>
            <a:ext cx="1679280" cy="2436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3969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2255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2249" y="3683056"/>
            <a:ext cx="1679275" cy="2436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8458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6743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6756" y="3683056"/>
            <a:ext cx="1679270" cy="2436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6214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4499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4500" y="3683056"/>
            <a:ext cx="1679280" cy="2436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0715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9001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9001" y="3683056"/>
            <a:ext cx="1679270" cy="24369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23299" y="1658047"/>
            <a:ext cx="4379595" cy="176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300" b="1" dirty="0">
                <a:latin typeface="Arial Black"/>
                <a:cs typeface="Arial Black"/>
              </a:rPr>
              <a:t>Plakaty</a:t>
            </a:r>
            <a:endParaRPr sz="1300" dirty="0">
              <a:latin typeface="Arial Black"/>
              <a:cs typeface="Arial Black"/>
            </a:endParaRPr>
          </a:p>
          <a:p>
            <a:pPr marL="12700" marR="5080">
              <a:lnSpc>
                <a:spcPct val="106100"/>
              </a:lnSpc>
              <a:spcBef>
                <a:spcPts val="52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Każdy plakat opisuje rozmowę o depresji toczącą się między dwiema osobami:  matką i córką, matką z małym dzieckiem i pracownikiem opieki zdrowotnej; uczniem i nauczycielem; dwoma mężczyznami w miejscu pracy; oraz starszą i młodszą kobietą. W każdym scenariuszu można rozwinąć aspekt różnic kulturowych, a plakaty dostępne są w językach angielskim, arabskim, chińskim, francuskim, hiszpańskim i rosyjskim. </a:t>
            </a:r>
          </a:p>
          <a:p>
            <a:pPr marL="12700" marR="5080">
              <a:lnSpc>
                <a:spcPct val="106100"/>
              </a:lnSpc>
              <a:spcBef>
                <a:spcPts val="52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Plakaty do pobrania dostępne są </a:t>
            </a:r>
            <a:r>
              <a:rPr lang="en-GB" sz="1100" b="1" dirty="0" err="1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tutaj</a:t>
            </a:r>
            <a:r>
              <a:rPr sz="11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27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8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9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299" y="1604048"/>
            <a:ext cx="3907154" cy="155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300" b="1" dirty="0">
                <a:latin typeface="Arial Black"/>
                <a:cs typeface="Arial Black"/>
              </a:rPr>
              <a:t>Ulotki</a:t>
            </a:r>
            <a:endParaRPr sz="1300" dirty="0">
              <a:latin typeface="Arial Black"/>
              <a:cs typeface="Arial Black"/>
            </a:endParaRPr>
          </a:p>
          <a:p>
            <a:pPr marL="12700" marR="136525">
              <a:lnSpc>
                <a:spcPct val="106100"/>
              </a:lnSpc>
              <a:spcBef>
                <a:spcPts val="1090"/>
              </a:spcBef>
            </a:pPr>
            <a:r>
              <a:rPr lang="pl-PL" sz="1100" spc="-5" dirty="0">
                <a:latin typeface="Arial"/>
                <a:cs typeface="Arial"/>
              </a:rPr>
              <a:t>Ulotki przygotowane na potrzeby kampanii przedstawiają wstępne informacje na temat depresji i mają na celu zwiększenie świadomości i wiedzy o tym, czym jest depresja i w jaki sposób można jej zapobiegać i leczyć.</a:t>
            </a:r>
          </a:p>
          <a:p>
            <a:pPr marL="12700" marR="136525">
              <a:lnSpc>
                <a:spcPct val="106100"/>
              </a:lnSpc>
              <a:spcBef>
                <a:spcPts val="1090"/>
              </a:spcBef>
            </a:pPr>
            <a:r>
              <a:rPr lang="pl-PL" sz="1100" spc="-5" dirty="0">
                <a:latin typeface="Arial"/>
                <a:cs typeface="Arial"/>
              </a:rPr>
              <a:t>Podczas działań prowadzonych w ramach kampanii można wykorzystać następujące ulotki: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299" y="3228787"/>
            <a:ext cx="4105910" cy="372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Depresja – co powinieneś o niej wiedzieć?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Ktoś z Twoich bliskich, przyjaciół lub znajomych cierpi na depresję?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Obawiasz się, że twoje dziecko może mieć depresję?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Martwisz się o przyszłość? Zapobieganie depresji u nastolatków i młodych, dwudziestokilkuletnich osób.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Zastanawiasz się, dlaczego po narodzinach dziecka nie czujesz się szczęśliwa?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Zachowanie pozytywnego usposobienia i zapobieganie depresji w starszym wieku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znasz kogoś, kto może myśleć o samobójstwie?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ogarnia Cię poczucie, że nie warto żyć?</a:t>
            </a:r>
          </a:p>
          <a:p>
            <a:pPr>
              <a:spcBef>
                <a:spcPts val="4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Proszę zauważyć, że materiały opatrzone logo WHO powinny być wykorzystywane w takiej postaci, w jakiej zostały przygotowane.</a:t>
            </a:r>
          </a:p>
          <a:p>
            <a:pPr>
              <a:lnSpc>
                <a:spcPct val="106000"/>
              </a:lnSpc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przypadku pytań dotyczących wykorzystania materiałów, prosimy o kontakt mailowy na adres </a:t>
            </a:r>
            <a:r>
              <a:rPr sz="1100" b="1" spc="-4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whd17@who.int</a:t>
            </a:r>
            <a:r>
              <a:rPr sz="1100" b="1" spc="-45" dirty="0">
                <a:solidFill>
                  <a:srgbClr val="55B2B5"/>
                </a:solidFill>
                <a:latin typeface="Arial Black"/>
                <a:cs typeface="Arial Black"/>
                <a:hlinkClick r:id="rId5"/>
              </a:rPr>
              <a:t>.</a:t>
            </a:r>
            <a:r>
              <a:rPr lang="pl-PL" sz="1100" b="1" spc="-45" dirty="0">
                <a:solidFill>
                  <a:srgbClr val="55B2B5"/>
                </a:solidFill>
                <a:latin typeface="Arial Black"/>
                <a:cs typeface="Arial Black"/>
              </a:rPr>
              <a:t> </a:t>
            </a: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lub z biurem WHO w Polsce: 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eurowhopol@who.int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17146" y="157053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80" y="1015860"/>
                </a:lnTo>
                <a:lnTo>
                  <a:pt x="1402080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4993" y="1619999"/>
            <a:ext cx="1261052" cy="885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21144" y="260685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8998" y="2635872"/>
            <a:ext cx="1261046" cy="885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5119" y="1570532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19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2972" y="1619999"/>
            <a:ext cx="1261046" cy="885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25141" y="260685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22995" y="2635872"/>
            <a:ext cx="1261046" cy="885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33104" y="1570532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19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30958" y="1619999"/>
            <a:ext cx="1261041" cy="885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7146" y="3606927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4993" y="3656393"/>
            <a:ext cx="1261052" cy="8857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7146" y="2586393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4993" y="2635872"/>
            <a:ext cx="1261052" cy="885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1144" y="3606927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8998" y="3656393"/>
            <a:ext cx="1261046" cy="885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93300" y="4772713"/>
            <a:ext cx="4045585" cy="1525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085">
              <a:lnSpc>
                <a:spcPct val="106100"/>
              </a:lnSpc>
            </a:pPr>
            <a:r>
              <a:rPr lang="pl-PL" sz="1100" spc="-35" dirty="0">
                <a:latin typeface="Arial"/>
                <a:cs typeface="Arial"/>
              </a:rPr>
              <a:t>Każda ulotka dostępna jest w językach: </a:t>
            </a:r>
            <a:r>
              <a:rPr lang="en-GB" sz="1100" b="1" spc="-80" dirty="0">
                <a:solidFill>
                  <a:srgbClr val="55B2B5"/>
                </a:solidFill>
                <a:latin typeface="Arial Black"/>
                <a:cs typeface="Arial Black"/>
                <a:hlinkClick r:id="rId15"/>
              </a:rPr>
              <a:t>angielskim, </a:t>
            </a:r>
            <a:r>
              <a:rPr lang="en-GB" sz="1100" b="1" spc="-70" dirty="0">
                <a:solidFill>
                  <a:srgbClr val="55B2B5"/>
                </a:solidFill>
                <a:latin typeface="Arial Black"/>
                <a:cs typeface="Arial Black"/>
                <a:hlinkClick r:id="rId16"/>
              </a:rPr>
              <a:t>arabskim, </a:t>
            </a:r>
            <a:r>
              <a:rPr lang="en-GB" sz="1100" b="1" spc="-85" dirty="0">
                <a:solidFill>
                  <a:srgbClr val="55B2B5"/>
                </a:solidFill>
                <a:latin typeface="Arial Black"/>
                <a:cs typeface="Arial Black"/>
                <a:hlinkClick r:id="rId17"/>
              </a:rPr>
              <a:t>chińskim, </a:t>
            </a:r>
            <a:r>
              <a:rPr lang="en-GB" sz="1100" b="1" spc="-65" dirty="0">
                <a:solidFill>
                  <a:srgbClr val="55B2B5"/>
                </a:solidFill>
                <a:latin typeface="Arial Black"/>
                <a:cs typeface="Arial Black"/>
                <a:hlinkClick r:id="rId18"/>
              </a:rPr>
              <a:t>francuskim, </a:t>
            </a:r>
            <a:r>
              <a:rPr lang="en-GB" sz="1100" b="1" spc="-75" dirty="0">
                <a:solidFill>
                  <a:srgbClr val="55B2B5"/>
                </a:solidFill>
                <a:latin typeface="Arial Black"/>
                <a:cs typeface="Arial Black"/>
                <a:hlinkClick r:id="rId19" action="ppaction://hlinkfile"/>
              </a:rPr>
              <a:t>hiszpańskim i </a:t>
            </a:r>
            <a:r>
              <a:rPr lang="en-GB" sz="1100" b="1" spc="-80" dirty="0">
                <a:solidFill>
                  <a:srgbClr val="55B2B5"/>
                </a:solidFill>
                <a:latin typeface="Arial Black"/>
                <a:cs typeface="Arial Black"/>
                <a:hlinkClick r:id="rId20"/>
              </a:rPr>
              <a:t>rosyjskim</a:t>
            </a:r>
            <a:endParaRPr sz="1100" dirty="0">
              <a:latin typeface="Arial Black"/>
              <a:cs typeface="Arial Black"/>
            </a:endParaRPr>
          </a:p>
          <a:p>
            <a:pPr marL="12700" marR="5080">
              <a:lnSpc>
                <a:spcPct val="106100"/>
              </a:lnSpc>
              <a:spcBef>
                <a:spcPts val="740"/>
              </a:spcBef>
            </a:pPr>
            <a:r>
              <a:rPr lang="pl-PL" sz="1100" spc="15" dirty="0">
                <a:latin typeface="Arial"/>
                <a:cs typeface="Arial"/>
              </a:rPr>
              <a:t>Zastanów się, gdzie można udostępniać materiały kampanii, aby dotarły do osób, dla których są przeznaczone. Kilka możliwych miejsc to: ośrodki zdrowia, gabinety lekarskie, poradnie, szpitale, szkoły, uczelnie, supermarkety, domy kultury i kluby, stowarzyszenia, miejsca pracy, miejsca modlitwy oraz środki transportu publicznego.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31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3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3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815384" y="3217258"/>
            <a:ext cx="3062630" cy="306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1857" y="1703109"/>
            <a:ext cx="4170679" cy="457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dirty="0">
                <a:solidFill>
                  <a:srgbClr val="002060"/>
                </a:solidFill>
                <a:latin typeface="Arial"/>
                <a:cs typeface="Arial"/>
              </a:rPr>
              <a:t>Zorganizuj działania lub wydarzenia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 dirty="0">
              <a:latin typeface="Times New Roman"/>
              <a:cs typeface="Times New Roman"/>
            </a:endParaRPr>
          </a:p>
          <a:p>
            <a:pPr>
              <a:lnSpc>
                <a:spcPct val="106000"/>
              </a:lnSpc>
            </a:pPr>
            <a:r>
              <a:rPr lang="pl-PL" sz="1100" spc="20" dirty="0">
                <a:latin typeface="Arial"/>
                <a:cs typeface="Arial"/>
              </a:rPr>
              <a:t>Zorganizowanie działania lub wydarzenia to znakomity sposób podnoszenia świadomości i zwiększania wiedzy o depresji przy jednoczesnym stymulowaniu działań zarówno wśród indywidualnych osób, jak i na większą skalę. Jeżeli zdecydujesz się na organizację wydarzenia, pamiętaj proszę o następujących kwestiach:</a:t>
            </a:r>
            <a:endParaRPr lang="pl-PL" altLang="pl-PL" sz="1100" dirty="0">
              <a:latin typeface="Open Sans" pitchFamily="34" charset="0"/>
              <a:cs typeface="Open Sans" pitchFamily="34" charset="0"/>
            </a:endParaRPr>
          </a:p>
          <a:p>
            <a:pPr>
              <a:spcBef>
                <a:spcPts val="925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Open Sans" pitchFamily="34" charset="0"/>
                <a:cs typeface="Open Sans" pitchFamily="34" charset="0"/>
              </a:rPr>
              <a:t> </a:t>
            </a: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Co starasz się osiągnąć?</a:t>
            </a:r>
          </a:p>
          <a:p>
            <a:pPr>
              <a:spcBef>
                <a:spcPts val="3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Do kogo chcesz dotrzeć?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Co zachęciłoby Twoją grupę docelową do uczestnictwa?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Kiedy i gdzie odbędzie się wydarzenie?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należałoby je organizować wspólnie z innymi</a:t>
            </a:r>
          </a:p>
          <a:p>
            <a:pPr>
              <a:spcBef>
                <a:spcPts val="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organizacjami?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Kto będzie zaproszony? Czy jakieś znane osoby</a:t>
            </a:r>
          </a:p>
          <a:p>
            <a:pPr>
              <a:spcBef>
                <a:spcPts val="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mogłyby pomóc w osiągnięciu tych celów? 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posiadacie odpowiednie zasoby do realizacji tych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celów? A jeśli nie, to czy możecie je pozyskać?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Jak będziecie promować organizowane wydarzenie?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media mogą pomóc w osiągnięciu Waszych celów? Jeżeli tak, to do których mediów należy się zwrócić?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3258" y="1982761"/>
            <a:ext cx="4530242" cy="443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256540" indent="-90805">
              <a:lnSpc>
                <a:spcPct val="1149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35" dirty="0">
                <a:latin typeface="Arial"/>
                <a:cs typeface="Arial"/>
              </a:rPr>
              <a:t>W jaki sposób zamierzacie udostępniać informacje o prowadzonych przez Was działaniach po wydarzeniu?</a:t>
            </a:r>
          </a:p>
          <a:p>
            <a:pPr marL="471805" lvl="1" indent="-91440">
              <a:lnSpc>
                <a:spcPct val="100000"/>
              </a:lnSpc>
              <a:spcBef>
                <a:spcPts val="765"/>
              </a:spcBef>
              <a:buClr>
                <a:srgbClr val="55B2B5"/>
              </a:buClr>
              <a:buFont typeface="Arial Black"/>
              <a:buChar char="•"/>
              <a:tabLst>
                <a:tab pos="472440" algn="l"/>
              </a:tabLst>
            </a:pPr>
            <a:r>
              <a:rPr lang="pl-PL" sz="1100" spc="35" dirty="0">
                <a:latin typeface="Arial"/>
                <a:cs typeface="Arial"/>
              </a:rPr>
              <a:t>W jaki sposób będziecie mierzyć wyniki i sukces?</a:t>
            </a:r>
          </a:p>
          <a:p>
            <a:pPr marL="672465" marR="102235" indent="-76200">
              <a:lnSpc>
                <a:spcPct val="114900"/>
              </a:lnSpc>
              <a:spcBef>
                <a:spcPts val="850"/>
              </a:spcBef>
            </a:pPr>
            <a:r>
              <a:rPr lang="pl-PL" sz="1100" dirty="0">
                <a:latin typeface="Arial"/>
                <a:cs typeface="Arial"/>
              </a:rPr>
              <a:t>Przykłady działań, które można przeprowadzić: fora dyskusyjne, imprezy sportowe, warsztaty dla dziennikarzy, konkurs plastyczny, poranne spotkania przy kawie, koncerty, wydarzenia sponsorowane– wszystko, co przyczyni się do 	lepszego zrozumienia i większej wiedzy o depresji i o 	   tym, w jaki sposób można jej zapobiegać i leczyć.</a:t>
            </a:r>
          </a:p>
          <a:p>
            <a:pPr marL="1258888" marR="55880" indent="-38100">
              <a:lnSpc>
                <a:spcPct val="114900"/>
              </a:lnSpc>
              <a:spcBef>
                <a:spcPts val="850"/>
              </a:spcBef>
            </a:pPr>
            <a:r>
              <a:rPr lang="pl-PL" sz="1100" spc="15" dirty="0">
                <a:latin typeface="Arial"/>
                <a:cs typeface="Arial"/>
              </a:rPr>
              <a:t>Zastanów się nad zaangażowaniem znanych osób z własnej organizacji, zwłaszcza jeżeli mogą mieć wpływ na osoby, do których chcecie dotrzeć.</a:t>
            </a:r>
          </a:p>
          <a:p>
            <a:pPr marL="1258888" marR="55880">
              <a:lnSpc>
                <a:spcPct val="1149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Ponieważ jest to roczna kampania, działania i wydarzenia mogą być organizowane przez cały rok.</a:t>
            </a:r>
          </a:p>
          <a:p>
            <a:pPr marL="1258888" marR="55880">
              <a:lnSpc>
                <a:spcPct val="1149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Zachęcamy jednak do organizowania różnych działań i wydarzeń w dniu obchodów Światowego Dnia Zdrowia czyli 7 kwietnia 2017 r. W tym dniu media będą skupiały się na zagadnieniach zdrowia, co pozwoli w większym stopniu zwiększać świadomość depresji.</a:t>
            </a:r>
          </a:p>
          <a:p>
            <a:pPr marL="1198245" marR="127000" indent="109220" algn="just">
              <a:lnSpc>
                <a:spcPct val="114900"/>
              </a:lnSpc>
            </a:pPr>
            <a:r>
              <a:rPr sz="1100" spc="2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80551" y="2731135"/>
            <a:ext cx="1219448" cy="1627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0325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815994" y="3237395"/>
            <a:ext cx="3062630" cy="306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59188" y="2549047"/>
            <a:ext cx="4140512" cy="1614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poporodowa u kobiet może mieć niekorzystny wpływ na rozwój niemowląt.</a:t>
            </a:r>
          </a:p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endParaRPr lang="pl-PL" sz="1100" spc="20" dirty="0">
              <a:latin typeface="Arial"/>
              <a:cs typeface="Arial"/>
            </a:endParaRPr>
          </a:p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wielu krajach na świecie, nie ma żadnego lub 		  dostępne jest bardzo niewielkie wsparcie dla osób 	    	      cierpiących na zaburzenia zdrowia psychicznego. 	         	         Nawet w państwach o wysokim poziomie dochodów 	             niemal 50% osób cierpiących na depresję nie 		                jest leczonych.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74484" y="4291263"/>
            <a:ext cx="2847975" cy="208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-15" dirty="0">
                <a:latin typeface="Arial"/>
                <a:cs typeface="Arial"/>
              </a:rPr>
              <a:t>Brak leczenia powszechnie występujących zaburzeń zdrowia psychicznego pociąga za sobą wysokie koszty ekonomiczne – wyniki nowego badania przeprowadzonego pod auspicjami WHO wskazują, że w skali całego świata roczne koszty depresji i zaburzeń lękowych sięgają ponad 1 bilion USD.</a:t>
            </a:r>
          </a:p>
          <a:p>
            <a:pPr marL="90488" marR="416559" lvl="1" indent="-90488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256540" algn="l"/>
              </a:tabLst>
            </a:pPr>
            <a:r>
              <a:rPr lang="pl-PL" sz="1100" spc="-5" dirty="0">
                <a:latin typeface="Arial"/>
                <a:cs typeface="Arial"/>
              </a:rPr>
              <a:t>Koszty zapobiegania i leczenia najpowszechniejszych zaburzeń zdrowia psychicznego są stosunkowo niewielkie.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7299" y="2549047"/>
            <a:ext cx="3829685" cy="230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Na całym świecie zwiększa się występowanie powszechnych zaburzeń psychicznych. W latach 1990 - 2013, liczba osób cierpiących na depresję i/lub zaburzenia lękowe wzrosła bez mała o 50%.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Niemal 10% ludności świata cierpi na jedno lub oba z tych zaburzeń.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W skali globalnej udział depresji w latach życia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z niepełnosprawnością wynosi 10%.</a:t>
            </a:r>
          </a:p>
          <a:p>
            <a:pPr marL="103505" marR="5080" indent="-90805">
              <a:lnSpc>
                <a:spcPct val="106100"/>
              </a:lnSpc>
              <a:spcBef>
                <a:spcPts val="120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W rejonach katastrof humanitarnych i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trwających konfliktów depresja lub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zaburzenia lękowe występują u 1 na 5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osób.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0016" y="4977221"/>
            <a:ext cx="3075084" cy="89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12382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zwiększa ryzyko innych chorób niezakaźnych, takich jak cukrzyca i choroby układu krążenia. Ponadto, takie choroby jak cukrzyca oraz choroby układu krążenia zwiększają ryzyko depresji.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7299" y="1602544"/>
            <a:ext cx="8920480" cy="79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900" b="1" dirty="0">
                <a:solidFill>
                  <a:srgbClr val="55B2B5"/>
                </a:solidFill>
                <a:latin typeface="Arial Black"/>
                <a:cs typeface="Arial Black"/>
              </a:rPr>
              <a:t>Informacje o depresji</a:t>
            </a: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30" dirty="0">
                <a:latin typeface="Arial"/>
                <a:cs typeface="Arial"/>
              </a:rPr>
              <a:t>Jeżeli organizujesz wydarzenie lub opracowujesz własne materiały dla potrzeb kampanii, poniżej przedstawiamy kilka faktów i danych, które może zechcesz wykorzystać:</a:t>
            </a:r>
          </a:p>
        </p:txBody>
      </p:sp>
      <p:sp>
        <p:nvSpPr>
          <p:cNvPr id="17" name="object 17"/>
          <p:cNvSpPr/>
          <p:nvPr/>
        </p:nvSpPr>
        <p:spPr>
          <a:xfrm>
            <a:off x="4913958" y="3090454"/>
            <a:ext cx="1432235" cy="1300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6"/>
          </p:nvPr>
        </p:nvSpPr>
        <p:spPr>
          <a:xfrm>
            <a:off x="4192502" y="7195742"/>
            <a:ext cx="2068598" cy="1812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2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2362</Words>
  <Application>Microsoft Office PowerPoint</Application>
  <PresentationFormat>Niestandardowy</PresentationFormat>
  <Paragraphs>259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Microsoft Sans Serif</vt:lpstr>
      <vt:lpstr>Open Sans</vt:lpstr>
      <vt:lpstr>Tahoma</vt:lpstr>
      <vt:lpstr>Times New Roman</vt:lpstr>
      <vt:lpstr>Trebuchet MS</vt:lpstr>
      <vt:lpstr>Tw Cen MT Condensed Extra Bold</vt:lpstr>
      <vt:lpstr>Office Theme</vt:lpstr>
      <vt:lpstr>Prezentacja programu PowerPoint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Walicka</dc:creator>
  <cp:lastModifiedBy>Anna Walicka</cp:lastModifiedBy>
  <cp:revision>185</cp:revision>
  <dcterms:created xsi:type="dcterms:W3CDTF">2017-01-03T20:13:55Z</dcterms:created>
  <dcterms:modified xsi:type="dcterms:W3CDTF">2017-01-16T20:02:15Z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2016-12-17T00:00:00Z</vt:filetime>
  </property>
  <property fmtid="{D5CDD505-2E9C-101B-9397-08002B2CF9AE}" pid="3" name="LastSaved">
    <vt:filetime>2017-01-03T00:00:00Z</vt:filetime>
  </property>
</Properties>
</file>